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8" r:id="rId2"/>
    <p:sldMasterId id="2147483709" r:id="rId3"/>
  </p:sldMasterIdLst>
  <p:notesMasterIdLst>
    <p:notesMasterId r:id="rId23"/>
  </p:notesMasterIdLst>
  <p:handoutMasterIdLst>
    <p:handoutMasterId r:id="rId24"/>
  </p:handoutMasterIdLst>
  <p:sldIdLst>
    <p:sldId id="262" r:id="rId4"/>
    <p:sldId id="267" r:id="rId5"/>
    <p:sldId id="268" r:id="rId6"/>
    <p:sldId id="269" r:id="rId7"/>
    <p:sldId id="270" r:id="rId8"/>
    <p:sldId id="289" r:id="rId9"/>
    <p:sldId id="271" r:id="rId10"/>
    <p:sldId id="272" r:id="rId11"/>
    <p:sldId id="273" r:id="rId12"/>
    <p:sldId id="276" r:id="rId13"/>
    <p:sldId id="277" r:id="rId14"/>
    <p:sldId id="279" r:id="rId15"/>
    <p:sldId id="280" r:id="rId16"/>
    <p:sldId id="282" r:id="rId17"/>
    <p:sldId id="284" r:id="rId18"/>
    <p:sldId id="285" r:id="rId19"/>
    <p:sldId id="290" r:id="rId20"/>
    <p:sldId id="291" r:id="rId21"/>
    <p:sldId id="28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4862A9"/>
    <a:srgbClr val="002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9" autoAdjust="0"/>
    <p:restoredTop sz="94660"/>
  </p:normalViewPr>
  <p:slideViewPr>
    <p:cSldViewPr snapToGrid="0">
      <p:cViewPr varScale="1">
        <p:scale>
          <a:sx n="105" d="100"/>
          <a:sy n="105" d="100"/>
        </p:scale>
        <p:origin x="27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D0BE1-0E5A-4C97-9166-C985A5A66331}" type="doc">
      <dgm:prSet loTypeId="urn:microsoft.com/office/officeart/2005/8/layout/vList6" loCatId="process" qsTypeId="urn:microsoft.com/office/officeart/2005/8/quickstyle/simple1" qsCatId="simple" csTypeId="urn:microsoft.com/office/officeart/2005/8/colors/accent5_3" csCatId="accent5" phldr="1"/>
      <dgm:spPr/>
      <dgm:t>
        <a:bodyPr/>
        <a:lstStyle/>
        <a:p>
          <a:endParaRPr lang="en-US"/>
        </a:p>
      </dgm:t>
    </dgm:pt>
    <dgm:pt modelId="{3019DDCF-0DA4-4CF4-9BE3-736735226127}">
      <dgm:prSet custT="1"/>
      <dgm:spPr/>
      <dgm:t>
        <a:bodyPr/>
        <a:lstStyle/>
        <a:p>
          <a:r>
            <a:rPr lang="en-US" sz="2400" b="1" dirty="0"/>
            <a:t>May 12</a:t>
          </a:r>
        </a:p>
      </dgm:t>
    </dgm:pt>
    <dgm:pt modelId="{C629EB03-B617-41E0-8044-A8F93DEA1555}" type="parTrans" cxnId="{EA499021-2F7F-4DC0-8C0E-06AEC33F25B3}">
      <dgm:prSet/>
      <dgm:spPr/>
      <dgm:t>
        <a:bodyPr/>
        <a:lstStyle/>
        <a:p>
          <a:endParaRPr lang="en-US"/>
        </a:p>
      </dgm:t>
    </dgm:pt>
    <dgm:pt modelId="{E9BF2EAC-E7A3-429D-8DFA-44ACB4CDC111}" type="sibTrans" cxnId="{EA499021-2F7F-4DC0-8C0E-06AEC33F25B3}">
      <dgm:prSet/>
      <dgm:spPr/>
      <dgm:t>
        <a:bodyPr/>
        <a:lstStyle/>
        <a:p>
          <a:endParaRPr lang="en-US"/>
        </a:p>
      </dgm:t>
    </dgm:pt>
    <dgm:pt modelId="{FF651692-0D43-4D29-91E5-FC5C61EB70CB}">
      <dgm:prSet custT="1"/>
      <dgm:spPr/>
      <dgm:t>
        <a:bodyPr/>
        <a:lstStyle/>
        <a:p>
          <a:pPr algn="ctr">
            <a:buNone/>
          </a:pPr>
          <a:r>
            <a:rPr lang="en-US" sz="2800" dirty="0"/>
            <a:t>Publish draft action plan</a:t>
          </a:r>
        </a:p>
      </dgm:t>
    </dgm:pt>
    <dgm:pt modelId="{284E1556-ABBB-490D-AECE-10872BDD1FB5}" type="parTrans" cxnId="{A39CC70D-06F8-441F-B27F-A42DE34DB09A}">
      <dgm:prSet/>
      <dgm:spPr/>
      <dgm:t>
        <a:bodyPr/>
        <a:lstStyle/>
        <a:p>
          <a:endParaRPr lang="en-US"/>
        </a:p>
      </dgm:t>
    </dgm:pt>
    <dgm:pt modelId="{27270A05-E547-49F9-AA05-ABA5787689C9}" type="sibTrans" cxnId="{A39CC70D-06F8-441F-B27F-A42DE34DB09A}">
      <dgm:prSet/>
      <dgm:spPr/>
      <dgm:t>
        <a:bodyPr/>
        <a:lstStyle/>
        <a:p>
          <a:endParaRPr lang="en-US"/>
        </a:p>
      </dgm:t>
    </dgm:pt>
    <dgm:pt modelId="{4414D3F3-23AA-42D4-9B5F-602FD2D77E43}">
      <dgm:prSet custT="1"/>
      <dgm:spPr/>
      <dgm:t>
        <a:bodyPr/>
        <a:lstStyle/>
        <a:p>
          <a:r>
            <a:rPr lang="en-US" sz="2400" b="1" dirty="0"/>
            <a:t>May 12 – June 12</a:t>
          </a:r>
        </a:p>
      </dgm:t>
    </dgm:pt>
    <dgm:pt modelId="{C5FE316D-DE24-4EEE-889D-65C04F51A0C7}" type="parTrans" cxnId="{20772E5C-A6C0-439A-B19D-8E3CB21961CA}">
      <dgm:prSet/>
      <dgm:spPr/>
      <dgm:t>
        <a:bodyPr/>
        <a:lstStyle/>
        <a:p>
          <a:endParaRPr lang="en-US"/>
        </a:p>
      </dgm:t>
    </dgm:pt>
    <dgm:pt modelId="{30428266-F25B-4047-B888-3B3FBC7F6713}" type="sibTrans" cxnId="{20772E5C-A6C0-439A-B19D-8E3CB21961CA}">
      <dgm:prSet/>
      <dgm:spPr/>
      <dgm:t>
        <a:bodyPr/>
        <a:lstStyle/>
        <a:p>
          <a:endParaRPr lang="en-US"/>
        </a:p>
      </dgm:t>
    </dgm:pt>
    <dgm:pt modelId="{8E43C09A-E42D-4EBE-A3E5-90C2C23C99EE}">
      <dgm:prSet custT="1"/>
      <dgm:spPr/>
      <dgm:t>
        <a:bodyPr/>
        <a:lstStyle/>
        <a:p>
          <a:pPr algn="ctr">
            <a:buNone/>
          </a:pPr>
          <a:r>
            <a:rPr lang="en-US" sz="2800" dirty="0"/>
            <a:t>Community input on draft action plan</a:t>
          </a:r>
        </a:p>
      </dgm:t>
    </dgm:pt>
    <dgm:pt modelId="{F4202FAD-B920-4809-8BEF-C1D544068F8B}" type="parTrans" cxnId="{94114ACC-B1EE-4280-862B-886A822ED5CF}">
      <dgm:prSet/>
      <dgm:spPr/>
      <dgm:t>
        <a:bodyPr/>
        <a:lstStyle/>
        <a:p>
          <a:endParaRPr lang="en-US"/>
        </a:p>
      </dgm:t>
    </dgm:pt>
    <dgm:pt modelId="{8A31EE6C-DE10-4B5A-A86D-A8409A914D18}" type="sibTrans" cxnId="{94114ACC-B1EE-4280-862B-886A822ED5CF}">
      <dgm:prSet/>
      <dgm:spPr/>
      <dgm:t>
        <a:bodyPr/>
        <a:lstStyle/>
        <a:p>
          <a:endParaRPr lang="en-US"/>
        </a:p>
      </dgm:t>
    </dgm:pt>
    <dgm:pt modelId="{7C6F630C-4338-4E3B-B8D2-2FF34E4F9C91}">
      <dgm:prSet custT="1"/>
      <dgm:spPr/>
      <dgm:t>
        <a:bodyPr/>
        <a:lstStyle/>
        <a:p>
          <a:r>
            <a:rPr lang="en-US" sz="2400" b="1" dirty="0"/>
            <a:t>June 17</a:t>
          </a:r>
        </a:p>
      </dgm:t>
    </dgm:pt>
    <dgm:pt modelId="{DB6A1A8C-0718-453E-B661-F95A6B08BC69}" type="parTrans" cxnId="{B93F3BAF-7702-4C26-89DB-E0ED389739F5}">
      <dgm:prSet/>
      <dgm:spPr/>
      <dgm:t>
        <a:bodyPr/>
        <a:lstStyle/>
        <a:p>
          <a:endParaRPr lang="en-US"/>
        </a:p>
      </dgm:t>
    </dgm:pt>
    <dgm:pt modelId="{D850C7B6-8981-479E-B479-E679852B2A61}" type="sibTrans" cxnId="{B93F3BAF-7702-4C26-89DB-E0ED389739F5}">
      <dgm:prSet/>
      <dgm:spPr/>
      <dgm:t>
        <a:bodyPr/>
        <a:lstStyle/>
        <a:p>
          <a:endParaRPr lang="en-US"/>
        </a:p>
      </dgm:t>
    </dgm:pt>
    <dgm:pt modelId="{3190EF2A-D0C1-4B1F-A126-488B5E2F5EB7}">
      <dgm:prSet custT="1"/>
      <dgm:spPr/>
      <dgm:t>
        <a:bodyPr/>
        <a:lstStyle/>
        <a:p>
          <a:pPr algn="ctr">
            <a:buNone/>
          </a:pPr>
          <a:r>
            <a:rPr lang="en-US" sz="2800" dirty="0"/>
            <a:t>BCC approval of action plan</a:t>
          </a:r>
        </a:p>
      </dgm:t>
    </dgm:pt>
    <dgm:pt modelId="{694E684E-EBD6-453D-9042-987A8EF1351A}" type="parTrans" cxnId="{05D9C539-81FA-4388-989F-E3EFE4D0B59D}">
      <dgm:prSet/>
      <dgm:spPr/>
      <dgm:t>
        <a:bodyPr/>
        <a:lstStyle/>
        <a:p>
          <a:endParaRPr lang="en-US"/>
        </a:p>
      </dgm:t>
    </dgm:pt>
    <dgm:pt modelId="{35BA325E-523A-431B-83BA-21B76441D33A}" type="sibTrans" cxnId="{05D9C539-81FA-4388-989F-E3EFE4D0B59D}">
      <dgm:prSet/>
      <dgm:spPr/>
      <dgm:t>
        <a:bodyPr/>
        <a:lstStyle/>
        <a:p>
          <a:endParaRPr lang="en-US"/>
        </a:p>
      </dgm:t>
    </dgm:pt>
    <dgm:pt modelId="{E398261E-FC9F-45D6-A715-BB7137BB3714}">
      <dgm:prSet custT="1"/>
      <dgm:spPr/>
      <dgm:t>
        <a:bodyPr/>
        <a:lstStyle/>
        <a:p>
          <a:r>
            <a:rPr lang="en-US" sz="2400" b="1" dirty="0"/>
            <a:t>June 20</a:t>
          </a:r>
        </a:p>
      </dgm:t>
    </dgm:pt>
    <dgm:pt modelId="{677526AE-762C-4F06-8BA1-0C6462A2C33B}" type="parTrans" cxnId="{F52A69C1-D59A-45D4-B9AC-664239C00D72}">
      <dgm:prSet/>
      <dgm:spPr/>
      <dgm:t>
        <a:bodyPr/>
        <a:lstStyle/>
        <a:p>
          <a:endParaRPr lang="en-US"/>
        </a:p>
      </dgm:t>
    </dgm:pt>
    <dgm:pt modelId="{5CCC20A9-84D6-4E89-9544-8537237657FF}" type="sibTrans" cxnId="{F52A69C1-D59A-45D4-B9AC-664239C00D72}">
      <dgm:prSet/>
      <dgm:spPr/>
      <dgm:t>
        <a:bodyPr/>
        <a:lstStyle/>
        <a:p>
          <a:endParaRPr lang="en-US"/>
        </a:p>
      </dgm:t>
    </dgm:pt>
    <dgm:pt modelId="{C5A2FD85-6641-491C-AE48-E23F30F6C204}">
      <dgm:prSet custT="1"/>
      <dgm:spPr/>
      <dgm:t>
        <a:bodyPr/>
        <a:lstStyle/>
        <a:p>
          <a:pPr algn="ctr">
            <a:buNone/>
          </a:pPr>
          <a:r>
            <a:rPr lang="en-US" sz="2800" dirty="0"/>
            <a:t>HUD approves action plan</a:t>
          </a:r>
        </a:p>
      </dgm:t>
    </dgm:pt>
    <dgm:pt modelId="{C60AE1C5-051B-46BA-89FA-A101ABE03832}" type="parTrans" cxnId="{26559749-18A5-4719-B009-64CB10CC52E9}">
      <dgm:prSet/>
      <dgm:spPr/>
      <dgm:t>
        <a:bodyPr/>
        <a:lstStyle/>
        <a:p>
          <a:endParaRPr lang="en-US"/>
        </a:p>
      </dgm:t>
    </dgm:pt>
    <dgm:pt modelId="{EA318C90-8F60-4DB0-9184-3129E8FF42D7}" type="sibTrans" cxnId="{26559749-18A5-4719-B009-64CB10CC52E9}">
      <dgm:prSet/>
      <dgm:spPr/>
      <dgm:t>
        <a:bodyPr/>
        <a:lstStyle/>
        <a:p>
          <a:endParaRPr lang="en-US"/>
        </a:p>
      </dgm:t>
    </dgm:pt>
    <dgm:pt modelId="{B505CB6A-F496-4306-858D-18FF63947D35}">
      <dgm:prSet custT="1"/>
      <dgm:spPr/>
      <dgm:t>
        <a:bodyPr/>
        <a:lstStyle/>
        <a:p>
          <a:r>
            <a:rPr lang="en-US" sz="2400" b="1" dirty="0"/>
            <a:t>September</a:t>
          </a:r>
        </a:p>
      </dgm:t>
    </dgm:pt>
    <dgm:pt modelId="{061B1331-3B6B-413C-AF39-A5963089E060}" type="parTrans" cxnId="{FED923F2-7F66-436F-BAE5-795278E98F60}">
      <dgm:prSet/>
      <dgm:spPr/>
      <dgm:t>
        <a:bodyPr/>
        <a:lstStyle/>
        <a:p>
          <a:endParaRPr lang="en-US"/>
        </a:p>
      </dgm:t>
    </dgm:pt>
    <dgm:pt modelId="{B8D81D85-F32D-4A6F-AEA7-51FDF533684C}" type="sibTrans" cxnId="{FED923F2-7F66-436F-BAE5-795278E98F60}">
      <dgm:prSet/>
      <dgm:spPr/>
      <dgm:t>
        <a:bodyPr/>
        <a:lstStyle/>
        <a:p>
          <a:endParaRPr lang="en-US"/>
        </a:p>
      </dgm:t>
    </dgm:pt>
    <dgm:pt modelId="{72E06B81-F4C6-416A-9384-6F9BC22C6E95}">
      <dgm:prSet custT="1"/>
      <dgm:spPr/>
      <dgm:t>
        <a:bodyPr/>
        <a:lstStyle/>
        <a:p>
          <a:pPr algn="ctr">
            <a:buNone/>
          </a:pPr>
          <a:r>
            <a:rPr lang="en-US" sz="2800" dirty="0"/>
            <a:t>Receive grant agreement</a:t>
          </a:r>
        </a:p>
      </dgm:t>
    </dgm:pt>
    <dgm:pt modelId="{7D654DD9-E2EB-4209-9017-851E746A64A2}" type="parTrans" cxnId="{E7CBB2FE-8ECE-4475-A397-A158AC0A7470}">
      <dgm:prSet/>
      <dgm:spPr/>
      <dgm:t>
        <a:bodyPr/>
        <a:lstStyle/>
        <a:p>
          <a:endParaRPr lang="en-US"/>
        </a:p>
      </dgm:t>
    </dgm:pt>
    <dgm:pt modelId="{4A866F2A-95E1-45C2-BA5B-A32C4849D845}" type="sibTrans" cxnId="{E7CBB2FE-8ECE-4475-A397-A158AC0A7470}">
      <dgm:prSet/>
      <dgm:spPr/>
      <dgm:t>
        <a:bodyPr/>
        <a:lstStyle/>
        <a:p>
          <a:endParaRPr lang="en-US"/>
        </a:p>
      </dgm:t>
    </dgm:pt>
    <dgm:pt modelId="{48018D25-BBD0-44B8-9713-A8C28F1C1C07}">
      <dgm:prSet custT="1"/>
      <dgm:spPr/>
      <dgm:t>
        <a:bodyPr/>
        <a:lstStyle/>
        <a:p>
          <a:r>
            <a:rPr lang="en-US" sz="2000" b="1" dirty="0"/>
            <a:t>Winter of 2025 – 2026</a:t>
          </a:r>
        </a:p>
      </dgm:t>
    </dgm:pt>
    <dgm:pt modelId="{C5613B76-0E27-4BC4-9BDB-EC669F3A3B9E}" type="parTrans" cxnId="{DAB4381E-E09D-4159-87FE-B0AB48E68CCB}">
      <dgm:prSet/>
      <dgm:spPr/>
      <dgm:t>
        <a:bodyPr/>
        <a:lstStyle/>
        <a:p>
          <a:endParaRPr lang="en-US"/>
        </a:p>
      </dgm:t>
    </dgm:pt>
    <dgm:pt modelId="{402A385F-1A2A-4DCE-97C7-C873FA044DBA}" type="sibTrans" cxnId="{DAB4381E-E09D-4159-87FE-B0AB48E68CCB}">
      <dgm:prSet/>
      <dgm:spPr/>
      <dgm:t>
        <a:bodyPr/>
        <a:lstStyle/>
        <a:p>
          <a:endParaRPr lang="en-US"/>
        </a:p>
      </dgm:t>
    </dgm:pt>
    <dgm:pt modelId="{76F6668A-177A-4FCB-8813-F0EBA07233D0}">
      <dgm:prSet custT="1"/>
      <dgm:spPr/>
      <dgm:t>
        <a:bodyPr/>
        <a:lstStyle/>
        <a:p>
          <a:pPr algn="ctr">
            <a:buNone/>
          </a:pPr>
          <a:r>
            <a:rPr lang="en-US" sz="2800" dirty="0"/>
            <a:t>Initial programs begin rollout</a:t>
          </a:r>
        </a:p>
      </dgm:t>
    </dgm:pt>
    <dgm:pt modelId="{FC46B462-60BD-4D3E-B489-670D5ED6C4B8}" type="sibTrans" cxnId="{4B70947E-A1D0-45DF-85C3-FD66F3228113}">
      <dgm:prSet/>
      <dgm:spPr/>
      <dgm:t>
        <a:bodyPr/>
        <a:lstStyle/>
        <a:p>
          <a:endParaRPr lang="en-US"/>
        </a:p>
      </dgm:t>
    </dgm:pt>
    <dgm:pt modelId="{82626C0D-C1AE-4B4A-B6FE-07B8B9F9F0DE}" type="parTrans" cxnId="{4B70947E-A1D0-45DF-85C3-FD66F3228113}">
      <dgm:prSet/>
      <dgm:spPr/>
      <dgm:t>
        <a:bodyPr/>
        <a:lstStyle/>
        <a:p>
          <a:endParaRPr lang="en-US"/>
        </a:p>
      </dgm:t>
    </dgm:pt>
    <dgm:pt modelId="{0440F85E-3382-4075-A9D6-1F965C5E0696}">
      <dgm:prSet custT="1"/>
      <dgm:spPr/>
      <dgm:t>
        <a:bodyPr/>
        <a:lstStyle/>
        <a:p>
          <a:r>
            <a:rPr lang="en-US" sz="2400" b="1"/>
            <a:t>August</a:t>
          </a:r>
          <a:endParaRPr lang="en-US" sz="2400" b="1" dirty="0"/>
        </a:p>
      </dgm:t>
    </dgm:pt>
    <dgm:pt modelId="{F882F679-2B6E-44D7-80D1-F5FA83D28719}" type="parTrans" cxnId="{8BA1638F-E532-4AE7-B8BE-B93242411008}">
      <dgm:prSet/>
      <dgm:spPr/>
      <dgm:t>
        <a:bodyPr/>
        <a:lstStyle/>
        <a:p>
          <a:endParaRPr lang="en-US"/>
        </a:p>
      </dgm:t>
    </dgm:pt>
    <dgm:pt modelId="{AECC60AF-3E3E-4414-9235-25F152F2EB9F}" type="sibTrans" cxnId="{8BA1638F-E532-4AE7-B8BE-B93242411008}">
      <dgm:prSet/>
      <dgm:spPr/>
      <dgm:t>
        <a:bodyPr/>
        <a:lstStyle/>
        <a:p>
          <a:endParaRPr lang="en-US"/>
        </a:p>
      </dgm:t>
    </dgm:pt>
    <dgm:pt modelId="{B7E23507-8323-448B-A5B3-E4373CDC2834}">
      <dgm:prSet custT="1"/>
      <dgm:spPr/>
      <dgm:t>
        <a:bodyPr/>
        <a:lstStyle/>
        <a:p>
          <a:pPr marL="285750" lvl="1" indent="-285750" algn="ctr" defTabSz="1244600">
            <a:lnSpc>
              <a:spcPct val="90000"/>
            </a:lnSpc>
            <a:spcBef>
              <a:spcPct val="0"/>
            </a:spcBef>
            <a:spcAft>
              <a:spcPct val="15000"/>
            </a:spcAft>
            <a:buNone/>
          </a:pPr>
          <a:r>
            <a:rPr lang="en-US" sz="2800" kern="1200" dirty="0">
              <a:solidFill>
                <a:prstClr val="black">
                  <a:hueOff val="0"/>
                  <a:satOff val="0"/>
                  <a:lumOff val="0"/>
                  <a:alphaOff val="0"/>
                </a:prstClr>
              </a:solidFill>
              <a:latin typeface="Arial" panose="020B0604020202020204"/>
              <a:ea typeface="+mn-ea"/>
              <a:cs typeface="+mn-cs"/>
            </a:rPr>
            <a:t>Submit Action Plan to HUD</a:t>
          </a:r>
        </a:p>
      </dgm:t>
    </dgm:pt>
    <dgm:pt modelId="{0AEFFCCE-4E2A-4C19-A2BB-270E61949773}" type="parTrans" cxnId="{2A9C497F-B845-4E96-B122-F189109DC8B3}">
      <dgm:prSet/>
      <dgm:spPr/>
      <dgm:t>
        <a:bodyPr/>
        <a:lstStyle/>
        <a:p>
          <a:endParaRPr lang="en-US"/>
        </a:p>
      </dgm:t>
    </dgm:pt>
    <dgm:pt modelId="{E383D076-7265-47BE-BCAA-8C8D6614A6DB}" type="sibTrans" cxnId="{2A9C497F-B845-4E96-B122-F189109DC8B3}">
      <dgm:prSet/>
      <dgm:spPr/>
      <dgm:t>
        <a:bodyPr/>
        <a:lstStyle/>
        <a:p>
          <a:endParaRPr lang="en-US"/>
        </a:p>
      </dgm:t>
    </dgm:pt>
    <dgm:pt modelId="{751F1680-DA99-4038-BC5B-9C76EAD79E4A}">
      <dgm:prSet custT="1"/>
      <dgm:spPr/>
      <dgm:t>
        <a:bodyPr/>
        <a:lstStyle/>
        <a:p>
          <a:pPr algn="ctr">
            <a:buNone/>
          </a:pPr>
          <a:r>
            <a:rPr lang="en-US" sz="2400" b="1" dirty="0"/>
            <a:t>June 13 – June 15</a:t>
          </a:r>
        </a:p>
      </dgm:t>
    </dgm:pt>
    <dgm:pt modelId="{6DFDCD71-721E-4870-96A2-3C39D4B457A6}" type="parTrans" cxnId="{6B3BF2DC-63BE-4AA6-9CEB-BBDD01709C07}">
      <dgm:prSet/>
      <dgm:spPr/>
      <dgm:t>
        <a:bodyPr/>
        <a:lstStyle/>
        <a:p>
          <a:endParaRPr lang="en-US"/>
        </a:p>
      </dgm:t>
    </dgm:pt>
    <dgm:pt modelId="{56A0A728-EFB4-4848-AC05-2803A4C27C6D}" type="sibTrans" cxnId="{6B3BF2DC-63BE-4AA6-9CEB-BBDD01709C07}">
      <dgm:prSet/>
      <dgm:spPr/>
      <dgm:t>
        <a:bodyPr/>
        <a:lstStyle/>
        <a:p>
          <a:endParaRPr lang="en-US"/>
        </a:p>
      </dgm:t>
    </dgm:pt>
    <dgm:pt modelId="{473327D7-45BD-41F7-8908-A60BF2B5F85F}">
      <dgm:prSet custT="1"/>
      <dgm:spPr/>
      <dgm:t>
        <a:bodyPr/>
        <a:lstStyle/>
        <a:p>
          <a:pPr marL="285750" lvl="1" indent="-285750" algn="ctr" defTabSz="1244600">
            <a:lnSpc>
              <a:spcPct val="90000"/>
            </a:lnSpc>
            <a:spcBef>
              <a:spcPct val="0"/>
            </a:spcBef>
            <a:spcAft>
              <a:spcPct val="15000"/>
            </a:spcAft>
            <a:buNone/>
          </a:pPr>
          <a:r>
            <a:rPr lang="en-US" sz="2800" kern="1200" dirty="0">
              <a:solidFill>
                <a:prstClr val="black">
                  <a:hueOff val="0"/>
                  <a:satOff val="0"/>
                  <a:lumOff val="0"/>
                  <a:alphaOff val="0"/>
                </a:prstClr>
              </a:solidFill>
              <a:latin typeface="Arial" panose="020B0604020202020204"/>
              <a:ea typeface="+mn-ea"/>
              <a:cs typeface="+mn-cs"/>
            </a:rPr>
            <a:t>Finalize draft action plan</a:t>
          </a:r>
        </a:p>
      </dgm:t>
    </dgm:pt>
    <dgm:pt modelId="{E70C1B0C-7790-4AE8-9042-85645D1777C2}" type="parTrans" cxnId="{A58C832A-2C35-4978-9519-A0D550EAA1A5}">
      <dgm:prSet/>
      <dgm:spPr/>
      <dgm:t>
        <a:bodyPr/>
        <a:lstStyle/>
        <a:p>
          <a:endParaRPr lang="en-US"/>
        </a:p>
      </dgm:t>
    </dgm:pt>
    <dgm:pt modelId="{5EB386C2-851D-4B7D-8430-46D7D4838AE7}" type="sibTrans" cxnId="{A58C832A-2C35-4978-9519-A0D550EAA1A5}">
      <dgm:prSet/>
      <dgm:spPr/>
      <dgm:t>
        <a:bodyPr/>
        <a:lstStyle/>
        <a:p>
          <a:endParaRPr lang="en-US"/>
        </a:p>
      </dgm:t>
    </dgm:pt>
    <dgm:pt modelId="{DAF5E31A-ACA4-472A-AE67-DF20D41BF39B}" type="pres">
      <dgm:prSet presAssocID="{594D0BE1-0E5A-4C97-9166-C985A5A66331}" presName="Name0" presStyleCnt="0">
        <dgm:presLayoutVars>
          <dgm:dir/>
          <dgm:animLvl val="lvl"/>
          <dgm:resizeHandles/>
        </dgm:presLayoutVars>
      </dgm:prSet>
      <dgm:spPr/>
    </dgm:pt>
    <dgm:pt modelId="{05DEB7AE-FC1B-40B2-AFF6-F5C4C864837D}" type="pres">
      <dgm:prSet presAssocID="{3019DDCF-0DA4-4CF4-9BE3-736735226127}" presName="linNode" presStyleCnt="0"/>
      <dgm:spPr/>
    </dgm:pt>
    <dgm:pt modelId="{ACF42C5D-4797-4D83-8437-8D506D0BB0B9}" type="pres">
      <dgm:prSet presAssocID="{3019DDCF-0DA4-4CF4-9BE3-736735226127}" presName="parentShp" presStyleLbl="node1" presStyleIdx="0" presStyleCnt="8">
        <dgm:presLayoutVars>
          <dgm:bulletEnabled val="1"/>
        </dgm:presLayoutVars>
      </dgm:prSet>
      <dgm:spPr/>
    </dgm:pt>
    <dgm:pt modelId="{BE4456FD-89DC-4005-A55F-7605EA8623D6}" type="pres">
      <dgm:prSet presAssocID="{3019DDCF-0DA4-4CF4-9BE3-736735226127}" presName="childShp" presStyleLbl="bgAccFollowNode1" presStyleIdx="0" presStyleCnt="8">
        <dgm:presLayoutVars>
          <dgm:bulletEnabled val="1"/>
        </dgm:presLayoutVars>
      </dgm:prSet>
      <dgm:spPr/>
    </dgm:pt>
    <dgm:pt modelId="{62EB1589-6230-41AC-9CD9-FBD6EC0AD8BE}" type="pres">
      <dgm:prSet presAssocID="{E9BF2EAC-E7A3-429D-8DFA-44ACB4CDC111}" presName="spacing" presStyleCnt="0"/>
      <dgm:spPr/>
    </dgm:pt>
    <dgm:pt modelId="{43B060D1-B899-4610-A41A-D703506E7539}" type="pres">
      <dgm:prSet presAssocID="{4414D3F3-23AA-42D4-9B5F-602FD2D77E43}" presName="linNode" presStyleCnt="0"/>
      <dgm:spPr/>
    </dgm:pt>
    <dgm:pt modelId="{B4A22FCD-4FC8-4FA5-BA80-55C1F27EA5AA}" type="pres">
      <dgm:prSet presAssocID="{4414D3F3-23AA-42D4-9B5F-602FD2D77E43}" presName="parentShp" presStyleLbl="node1" presStyleIdx="1" presStyleCnt="8" custLinFactNeighborX="-742">
        <dgm:presLayoutVars>
          <dgm:bulletEnabled val="1"/>
        </dgm:presLayoutVars>
      </dgm:prSet>
      <dgm:spPr/>
    </dgm:pt>
    <dgm:pt modelId="{4652B961-D0BF-4210-AED9-D4DD0EB7A208}" type="pres">
      <dgm:prSet presAssocID="{4414D3F3-23AA-42D4-9B5F-602FD2D77E43}" presName="childShp" presStyleLbl="bgAccFollowNode1" presStyleIdx="1" presStyleCnt="8">
        <dgm:presLayoutVars>
          <dgm:bulletEnabled val="1"/>
        </dgm:presLayoutVars>
      </dgm:prSet>
      <dgm:spPr/>
    </dgm:pt>
    <dgm:pt modelId="{405A1BC3-2AD8-458F-9FC7-53267532636B}" type="pres">
      <dgm:prSet presAssocID="{30428266-F25B-4047-B888-3B3FBC7F6713}" presName="spacing" presStyleCnt="0"/>
      <dgm:spPr/>
    </dgm:pt>
    <dgm:pt modelId="{D5576554-96C1-423A-BDA0-6DA74EFE2CDB}" type="pres">
      <dgm:prSet presAssocID="{751F1680-DA99-4038-BC5B-9C76EAD79E4A}" presName="linNode" presStyleCnt="0"/>
      <dgm:spPr/>
    </dgm:pt>
    <dgm:pt modelId="{F7F30777-C1D4-4285-B73A-BF8A38D986E7}" type="pres">
      <dgm:prSet presAssocID="{751F1680-DA99-4038-BC5B-9C76EAD79E4A}" presName="parentShp" presStyleLbl="node1" presStyleIdx="2" presStyleCnt="8">
        <dgm:presLayoutVars>
          <dgm:bulletEnabled val="1"/>
        </dgm:presLayoutVars>
      </dgm:prSet>
      <dgm:spPr/>
    </dgm:pt>
    <dgm:pt modelId="{B6FE5116-DAA6-4292-A30D-7FCAAB1D862F}" type="pres">
      <dgm:prSet presAssocID="{751F1680-DA99-4038-BC5B-9C76EAD79E4A}" presName="childShp" presStyleLbl="bgAccFollowNode1" presStyleIdx="2" presStyleCnt="8">
        <dgm:presLayoutVars>
          <dgm:bulletEnabled val="1"/>
        </dgm:presLayoutVars>
      </dgm:prSet>
      <dgm:spPr/>
    </dgm:pt>
    <dgm:pt modelId="{4E389CB3-EA5F-48A8-A38A-7F09704CED3A}" type="pres">
      <dgm:prSet presAssocID="{56A0A728-EFB4-4848-AC05-2803A4C27C6D}" presName="spacing" presStyleCnt="0"/>
      <dgm:spPr/>
    </dgm:pt>
    <dgm:pt modelId="{299EFE6A-5C58-4424-8DE9-B22ED982052C}" type="pres">
      <dgm:prSet presAssocID="{7C6F630C-4338-4E3B-B8D2-2FF34E4F9C91}" presName="linNode" presStyleCnt="0"/>
      <dgm:spPr/>
    </dgm:pt>
    <dgm:pt modelId="{992D7C3E-A385-4C15-8A16-5D77DE21256E}" type="pres">
      <dgm:prSet presAssocID="{7C6F630C-4338-4E3B-B8D2-2FF34E4F9C91}" presName="parentShp" presStyleLbl="node1" presStyleIdx="3" presStyleCnt="8">
        <dgm:presLayoutVars>
          <dgm:bulletEnabled val="1"/>
        </dgm:presLayoutVars>
      </dgm:prSet>
      <dgm:spPr/>
    </dgm:pt>
    <dgm:pt modelId="{6F9B2227-1420-4E55-9C9B-0CC7AD2CC902}" type="pres">
      <dgm:prSet presAssocID="{7C6F630C-4338-4E3B-B8D2-2FF34E4F9C91}" presName="childShp" presStyleLbl="bgAccFollowNode1" presStyleIdx="3" presStyleCnt="8">
        <dgm:presLayoutVars>
          <dgm:bulletEnabled val="1"/>
        </dgm:presLayoutVars>
      </dgm:prSet>
      <dgm:spPr/>
    </dgm:pt>
    <dgm:pt modelId="{C12CBBED-71FF-4D45-8956-5545274C6E7D}" type="pres">
      <dgm:prSet presAssocID="{D850C7B6-8981-479E-B479-E679852B2A61}" presName="spacing" presStyleCnt="0"/>
      <dgm:spPr/>
    </dgm:pt>
    <dgm:pt modelId="{6BE6D78E-95A0-4DB5-85D8-569EC4D9D845}" type="pres">
      <dgm:prSet presAssocID="{E398261E-FC9F-45D6-A715-BB7137BB3714}" presName="linNode" presStyleCnt="0"/>
      <dgm:spPr/>
    </dgm:pt>
    <dgm:pt modelId="{DF85F474-B126-4018-AED1-2239CCC9763A}" type="pres">
      <dgm:prSet presAssocID="{E398261E-FC9F-45D6-A715-BB7137BB3714}" presName="parentShp" presStyleLbl="node1" presStyleIdx="4" presStyleCnt="8">
        <dgm:presLayoutVars>
          <dgm:bulletEnabled val="1"/>
        </dgm:presLayoutVars>
      </dgm:prSet>
      <dgm:spPr/>
    </dgm:pt>
    <dgm:pt modelId="{C61FA6E7-B024-4283-9CAB-AAA1869C4F85}" type="pres">
      <dgm:prSet presAssocID="{E398261E-FC9F-45D6-A715-BB7137BB3714}" presName="childShp" presStyleLbl="bgAccFollowNode1" presStyleIdx="4" presStyleCnt="8">
        <dgm:presLayoutVars>
          <dgm:bulletEnabled val="1"/>
        </dgm:presLayoutVars>
      </dgm:prSet>
      <dgm:spPr/>
    </dgm:pt>
    <dgm:pt modelId="{5C77A0E4-A8D8-48EF-AEDB-F15B4DF25D79}" type="pres">
      <dgm:prSet presAssocID="{5CCC20A9-84D6-4E89-9544-8537237657FF}" presName="spacing" presStyleCnt="0"/>
      <dgm:spPr/>
    </dgm:pt>
    <dgm:pt modelId="{960E6AC2-5E2B-4314-8C27-3CE6E2DEA74B}" type="pres">
      <dgm:prSet presAssocID="{0440F85E-3382-4075-A9D6-1F965C5E0696}" presName="linNode" presStyleCnt="0"/>
      <dgm:spPr/>
    </dgm:pt>
    <dgm:pt modelId="{A042445B-45BB-4C0C-8D3D-4806C9EFA528}" type="pres">
      <dgm:prSet presAssocID="{0440F85E-3382-4075-A9D6-1F965C5E0696}" presName="parentShp" presStyleLbl="node1" presStyleIdx="5" presStyleCnt="8">
        <dgm:presLayoutVars>
          <dgm:bulletEnabled val="1"/>
        </dgm:presLayoutVars>
      </dgm:prSet>
      <dgm:spPr/>
    </dgm:pt>
    <dgm:pt modelId="{D89911DC-4F73-4A91-B1EA-52EA66F22A6F}" type="pres">
      <dgm:prSet presAssocID="{0440F85E-3382-4075-A9D6-1F965C5E0696}" presName="childShp" presStyleLbl="bgAccFollowNode1" presStyleIdx="5" presStyleCnt="8">
        <dgm:presLayoutVars>
          <dgm:bulletEnabled val="1"/>
        </dgm:presLayoutVars>
      </dgm:prSet>
      <dgm:spPr/>
    </dgm:pt>
    <dgm:pt modelId="{9F7662A5-8003-408E-944B-203ABBA13282}" type="pres">
      <dgm:prSet presAssocID="{AECC60AF-3E3E-4414-9235-25F152F2EB9F}" presName="spacing" presStyleCnt="0"/>
      <dgm:spPr/>
    </dgm:pt>
    <dgm:pt modelId="{12FC868B-8134-4855-A5C0-C0A6C53CC929}" type="pres">
      <dgm:prSet presAssocID="{B505CB6A-F496-4306-858D-18FF63947D35}" presName="linNode" presStyleCnt="0"/>
      <dgm:spPr/>
    </dgm:pt>
    <dgm:pt modelId="{5D3463C3-8C2E-4169-9827-5D192A79BC0D}" type="pres">
      <dgm:prSet presAssocID="{B505CB6A-F496-4306-858D-18FF63947D35}" presName="parentShp" presStyleLbl="node1" presStyleIdx="6" presStyleCnt="8">
        <dgm:presLayoutVars>
          <dgm:bulletEnabled val="1"/>
        </dgm:presLayoutVars>
      </dgm:prSet>
      <dgm:spPr/>
    </dgm:pt>
    <dgm:pt modelId="{4D8244D2-99FD-4B1E-AA61-05779AC7A7C1}" type="pres">
      <dgm:prSet presAssocID="{B505CB6A-F496-4306-858D-18FF63947D35}" presName="childShp" presStyleLbl="bgAccFollowNode1" presStyleIdx="6" presStyleCnt="8">
        <dgm:presLayoutVars>
          <dgm:bulletEnabled val="1"/>
        </dgm:presLayoutVars>
      </dgm:prSet>
      <dgm:spPr/>
    </dgm:pt>
    <dgm:pt modelId="{E99F5A02-C987-4C8E-A71E-00C2AAE8902A}" type="pres">
      <dgm:prSet presAssocID="{B8D81D85-F32D-4A6F-AEA7-51FDF533684C}" presName="spacing" presStyleCnt="0"/>
      <dgm:spPr/>
    </dgm:pt>
    <dgm:pt modelId="{0EDFD500-4C7D-4F1B-820A-87E8DAEB3B9F}" type="pres">
      <dgm:prSet presAssocID="{48018D25-BBD0-44B8-9713-A8C28F1C1C07}" presName="linNode" presStyleCnt="0"/>
      <dgm:spPr/>
    </dgm:pt>
    <dgm:pt modelId="{85914343-183E-49F9-ACDB-761661AD416E}" type="pres">
      <dgm:prSet presAssocID="{48018D25-BBD0-44B8-9713-A8C28F1C1C07}" presName="parentShp" presStyleLbl="node1" presStyleIdx="7" presStyleCnt="8">
        <dgm:presLayoutVars>
          <dgm:bulletEnabled val="1"/>
        </dgm:presLayoutVars>
      </dgm:prSet>
      <dgm:spPr/>
    </dgm:pt>
    <dgm:pt modelId="{5AA864D2-A56E-4643-979A-41A10B818A55}" type="pres">
      <dgm:prSet presAssocID="{48018D25-BBD0-44B8-9713-A8C28F1C1C07}" presName="childShp" presStyleLbl="bgAccFollowNode1" presStyleIdx="7" presStyleCnt="8">
        <dgm:presLayoutVars>
          <dgm:bulletEnabled val="1"/>
        </dgm:presLayoutVars>
      </dgm:prSet>
      <dgm:spPr/>
    </dgm:pt>
  </dgm:ptLst>
  <dgm:cxnLst>
    <dgm:cxn modelId="{A39CC70D-06F8-441F-B27F-A42DE34DB09A}" srcId="{3019DDCF-0DA4-4CF4-9BE3-736735226127}" destId="{FF651692-0D43-4D29-91E5-FC5C61EB70CB}" srcOrd="0" destOrd="0" parTransId="{284E1556-ABBB-490D-AECE-10872BDD1FB5}" sibTransId="{27270A05-E547-49F9-AA05-ABA5787689C9}"/>
    <dgm:cxn modelId="{DAB4381E-E09D-4159-87FE-B0AB48E68CCB}" srcId="{594D0BE1-0E5A-4C97-9166-C985A5A66331}" destId="{48018D25-BBD0-44B8-9713-A8C28F1C1C07}" srcOrd="7" destOrd="0" parTransId="{C5613B76-0E27-4BC4-9BDB-EC669F3A3B9E}" sibTransId="{402A385F-1A2A-4DCE-97C7-C873FA044DBA}"/>
    <dgm:cxn modelId="{EA499021-2F7F-4DC0-8C0E-06AEC33F25B3}" srcId="{594D0BE1-0E5A-4C97-9166-C985A5A66331}" destId="{3019DDCF-0DA4-4CF4-9BE3-736735226127}" srcOrd="0" destOrd="0" parTransId="{C629EB03-B617-41E0-8044-A8F93DEA1555}" sibTransId="{E9BF2EAC-E7A3-429D-8DFA-44ACB4CDC111}"/>
    <dgm:cxn modelId="{FBEA1324-1D64-44B1-8B8C-390239CB8827}" type="presOf" srcId="{48018D25-BBD0-44B8-9713-A8C28F1C1C07}" destId="{85914343-183E-49F9-ACDB-761661AD416E}" srcOrd="0" destOrd="0" presId="urn:microsoft.com/office/officeart/2005/8/layout/vList6"/>
    <dgm:cxn modelId="{A58C832A-2C35-4978-9519-A0D550EAA1A5}" srcId="{751F1680-DA99-4038-BC5B-9C76EAD79E4A}" destId="{473327D7-45BD-41F7-8908-A60BF2B5F85F}" srcOrd="0" destOrd="0" parTransId="{E70C1B0C-7790-4AE8-9042-85645D1777C2}" sibTransId="{5EB386C2-851D-4B7D-8430-46D7D4838AE7}"/>
    <dgm:cxn modelId="{05D9C539-81FA-4388-989F-E3EFE4D0B59D}" srcId="{7C6F630C-4338-4E3B-B8D2-2FF34E4F9C91}" destId="{3190EF2A-D0C1-4B1F-A126-488B5E2F5EB7}" srcOrd="0" destOrd="0" parTransId="{694E684E-EBD6-453D-9042-987A8EF1351A}" sibTransId="{35BA325E-523A-431B-83BA-21B76441D33A}"/>
    <dgm:cxn modelId="{20772E5C-A6C0-439A-B19D-8E3CB21961CA}" srcId="{594D0BE1-0E5A-4C97-9166-C985A5A66331}" destId="{4414D3F3-23AA-42D4-9B5F-602FD2D77E43}" srcOrd="1" destOrd="0" parTransId="{C5FE316D-DE24-4EEE-889D-65C04F51A0C7}" sibTransId="{30428266-F25B-4047-B888-3B3FBC7F6713}"/>
    <dgm:cxn modelId="{25CE8764-130B-4268-B064-443CF0E5B218}" type="presOf" srcId="{4414D3F3-23AA-42D4-9B5F-602FD2D77E43}" destId="{B4A22FCD-4FC8-4FA5-BA80-55C1F27EA5AA}" srcOrd="0" destOrd="0" presId="urn:microsoft.com/office/officeart/2005/8/layout/vList6"/>
    <dgm:cxn modelId="{D85E0E49-1E75-4CD9-B956-01746EFC47AE}" type="presOf" srcId="{3019DDCF-0DA4-4CF4-9BE3-736735226127}" destId="{ACF42C5D-4797-4D83-8437-8D506D0BB0B9}" srcOrd="0" destOrd="0" presId="urn:microsoft.com/office/officeart/2005/8/layout/vList6"/>
    <dgm:cxn modelId="{26559749-18A5-4719-B009-64CB10CC52E9}" srcId="{0440F85E-3382-4075-A9D6-1F965C5E0696}" destId="{C5A2FD85-6641-491C-AE48-E23F30F6C204}" srcOrd="0" destOrd="0" parTransId="{C60AE1C5-051B-46BA-89FA-A101ABE03832}" sibTransId="{EA318C90-8F60-4DB0-9184-3129E8FF42D7}"/>
    <dgm:cxn modelId="{26A65A4D-47AA-42A4-A0D7-2F3CDD1E1D94}" type="presOf" srcId="{B505CB6A-F496-4306-858D-18FF63947D35}" destId="{5D3463C3-8C2E-4169-9827-5D192A79BC0D}" srcOrd="0" destOrd="0" presId="urn:microsoft.com/office/officeart/2005/8/layout/vList6"/>
    <dgm:cxn modelId="{9650964D-8A40-4C43-B63E-5A2841DDB5A0}" type="presOf" srcId="{594D0BE1-0E5A-4C97-9166-C985A5A66331}" destId="{DAF5E31A-ACA4-472A-AE67-DF20D41BF39B}" srcOrd="0" destOrd="0" presId="urn:microsoft.com/office/officeart/2005/8/layout/vList6"/>
    <dgm:cxn modelId="{19D2AA71-09CE-4F58-BF2D-6106C95C36AD}" type="presOf" srcId="{751F1680-DA99-4038-BC5B-9C76EAD79E4A}" destId="{F7F30777-C1D4-4285-B73A-BF8A38D986E7}" srcOrd="0" destOrd="0" presId="urn:microsoft.com/office/officeart/2005/8/layout/vList6"/>
    <dgm:cxn modelId="{D559C253-14FB-4931-B2CC-15063E422554}" type="presOf" srcId="{B7E23507-8323-448B-A5B3-E4373CDC2834}" destId="{C61FA6E7-B024-4283-9CAB-AAA1869C4F85}" srcOrd="0" destOrd="0" presId="urn:microsoft.com/office/officeart/2005/8/layout/vList6"/>
    <dgm:cxn modelId="{8CB28254-1755-41A7-A4E4-AF9C3DF48A85}" type="presOf" srcId="{C5A2FD85-6641-491C-AE48-E23F30F6C204}" destId="{D89911DC-4F73-4A91-B1EA-52EA66F22A6F}" srcOrd="0" destOrd="0" presId="urn:microsoft.com/office/officeart/2005/8/layout/vList6"/>
    <dgm:cxn modelId="{3A3D227A-FBFB-4FE2-B2AC-7C798EDB78CD}" type="presOf" srcId="{3190EF2A-D0C1-4B1F-A126-488B5E2F5EB7}" destId="{6F9B2227-1420-4E55-9C9B-0CC7AD2CC902}" srcOrd="0" destOrd="0" presId="urn:microsoft.com/office/officeart/2005/8/layout/vList6"/>
    <dgm:cxn modelId="{4B70947E-A1D0-45DF-85C3-FD66F3228113}" srcId="{48018D25-BBD0-44B8-9713-A8C28F1C1C07}" destId="{76F6668A-177A-4FCB-8813-F0EBA07233D0}" srcOrd="0" destOrd="0" parTransId="{82626C0D-C1AE-4B4A-B6FE-07B8B9F9F0DE}" sibTransId="{FC46B462-60BD-4D3E-B489-670D5ED6C4B8}"/>
    <dgm:cxn modelId="{2A9C497F-B845-4E96-B122-F189109DC8B3}" srcId="{E398261E-FC9F-45D6-A715-BB7137BB3714}" destId="{B7E23507-8323-448B-A5B3-E4373CDC2834}" srcOrd="0" destOrd="0" parTransId="{0AEFFCCE-4E2A-4C19-A2BB-270E61949773}" sibTransId="{E383D076-7265-47BE-BCAA-8C8D6614A6DB}"/>
    <dgm:cxn modelId="{8BA1638F-E532-4AE7-B8BE-B93242411008}" srcId="{594D0BE1-0E5A-4C97-9166-C985A5A66331}" destId="{0440F85E-3382-4075-A9D6-1F965C5E0696}" srcOrd="5" destOrd="0" parTransId="{F882F679-2B6E-44D7-80D1-F5FA83D28719}" sibTransId="{AECC60AF-3E3E-4414-9235-25F152F2EB9F}"/>
    <dgm:cxn modelId="{938EFE94-AC92-47A3-8AFC-18AF699E3BFD}" type="presOf" srcId="{76F6668A-177A-4FCB-8813-F0EBA07233D0}" destId="{5AA864D2-A56E-4643-979A-41A10B818A55}" srcOrd="0" destOrd="0" presId="urn:microsoft.com/office/officeart/2005/8/layout/vList6"/>
    <dgm:cxn modelId="{73B0EC99-C1E0-462B-B13A-75D9806A6631}" type="presOf" srcId="{8E43C09A-E42D-4EBE-A3E5-90C2C23C99EE}" destId="{4652B961-D0BF-4210-AED9-D4DD0EB7A208}" srcOrd="0" destOrd="0" presId="urn:microsoft.com/office/officeart/2005/8/layout/vList6"/>
    <dgm:cxn modelId="{30152EA1-9902-4EA0-8C56-8934B24441B8}" type="presOf" srcId="{7C6F630C-4338-4E3B-B8D2-2FF34E4F9C91}" destId="{992D7C3E-A385-4C15-8A16-5D77DE21256E}" srcOrd="0" destOrd="0" presId="urn:microsoft.com/office/officeart/2005/8/layout/vList6"/>
    <dgm:cxn modelId="{D0E6FCA1-D723-4864-BE94-831512D59B84}" type="presOf" srcId="{FF651692-0D43-4D29-91E5-FC5C61EB70CB}" destId="{BE4456FD-89DC-4005-A55F-7605EA8623D6}" srcOrd="0" destOrd="0" presId="urn:microsoft.com/office/officeart/2005/8/layout/vList6"/>
    <dgm:cxn modelId="{B93F3BAF-7702-4C26-89DB-E0ED389739F5}" srcId="{594D0BE1-0E5A-4C97-9166-C985A5A66331}" destId="{7C6F630C-4338-4E3B-B8D2-2FF34E4F9C91}" srcOrd="3" destOrd="0" parTransId="{DB6A1A8C-0718-453E-B661-F95A6B08BC69}" sibTransId="{D850C7B6-8981-479E-B479-E679852B2A61}"/>
    <dgm:cxn modelId="{F52A69C1-D59A-45D4-B9AC-664239C00D72}" srcId="{594D0BE1-0E5A-4C97-9166-C985A5A66331}" destId="{E398261E-FC9F-45D6-A715-BB7137BB3714}" srcOrd="4" destOrd="0" parTransId="{677526AE-762C-4F06-8BA1-0C6462A2C33B}" sibTransId="{5CCC20A9-84D6-4E89-9544-8537237657FF}"/>
    <dgm:cxn modelId="{22CBADC6-1E8A-4356-9306-0EB9562AE3DD}" type="presOf" srcId="{72E06B81-F4C6-416A-9384-6F9BC22C6E95}" destId="{4D8244D2-99FD-4B1E-AA61-05779AC7A7C1}" srcOrd="0" destOrd="0" presId="urn:microsoft.com/office/officeart/2005/8/layout/vList6"/>
    <dgm:cxn modelId="{94114ACC-B1EE-4280-862B-886A822ED5CF}" srcId="{4414D3F3-23AA-42D4-9B5F-602FD2D77E43}" destId="{8E43C09A-E42D-4EBE-A3E5-90C2C23C99EE}" srcOrd="0" destOrd="0" parTransId="{F4202FAD-B920-4809-8BEF-C1D544068F8B}" sibTransId="{8A31EE6C-DE10-4B5A-A86D-A8409A914D18}"/>
    <dgm:cxn modelId="{96DEA5DA-7F7D-4195-9595-849FE0998FEB}" type="presOf" srcId="{E398261E-FC9F-45D6-A715-BB7137BB3714}" destId="{DF85F474-B126-4018-AED1-2239CCC9763A}" srcOrd="0" destOrd="0" presId="urn:microsoft.com/office/officeart/2005/8/layout/vList6"/>
    <dgm:cxn modelId="{6B3BF2DC-63BE-4AA6-9CEB-BBDD01709C07}" srcId="{594D0BE1-0E5A-4C97-9166-C985A5A66331}" destId="{751F1680-DA99-4038-BC5B-9C76EAD79E4A}" srcOrd="2" destOrd="0" parTransId="{6DFDCD71-721E-4870-96A2-3C39D4B457A6}" sibTransId="{56A0A728-EFB4-4848-AC05-2803A4C27C6D}"/>
    <dgm:cxn modelId="{B84A08EA-712B-46F1-AA59-145344269E09}" type="presOf" srcId="{0440F85E-3382-4075-A9D6-1F965C5E0696}" destId="{A042445B-45BB-4C0C-8D3D-4806C9EFA528}" srcOrd="0" destOrd="0" presId="urn:microsoft.com/office/officeart/2005/8/layout/vList6"/>
    <dgm:cxn modelId="{D9B17DEE-E951-44EC-A3F0-7C2FDF84CBF3}" type="presOf" srcId="{473327D7-45BD-41F7-8908-A60BF2B5F85F}" destId="{B6FE5116-DAA6-4292-A30D-7FCAAB1D862F}" srcOrd="0" destOrd="0" presId="urn:microsoft.com/office/officeart/2005/8/layout/vList6"/>
    <dgm:cxn modelId="{FED923F2-7F66-436F-BAE5-795278E98F60}" srcId="{594D0BE1-0E5A-4C97-9166-C985A5A66331}" destId="{B505CB6A-F496-4306-858D-18FF63947D35}" srcOrd="6" destOrd="0" parTransId="{061B1331-3B6B-413C-AF39-A5963089E060}" sibTransId="{B8D81D85-F32D-4A6F-AEA7-51FDF533684C}"/>
    <dgm:cxn modelId="{E7CBB2FE-8ECE-4475-A397-A158AC0A7470}" srcId="{B505CB6A-F496-4306-858D-18FF63947D35}" destId="{72E06B81-F4C6-416A-9384-6F9BC22C6E95}" srcOrd="0" destOrd="0" parTransId="{7D654DD9-E2EB-4209-9017-851E746A64A2}" sibTransId="{4A866F2A-95E1-45C2-BA5B-A32C4849D845}"/>
    <dgm:cxn modelId="{6E179880-59C2-4CEA-BFDA-E7F28725280D}" type="presParOf" srcId="{DAF5E31A-ACA4-472A-AE67-DF20D41BF39B}" destId="{05DEB7AE-FC1B-40B2-AFF6-F5C4C864837D}" srcOrd="0" destOrd="0" presId="urn:microsoft.com/office/officeart/2005/8/layout/vList6"/>
    <dgm:cxn modelId="{62887C8A-8037-4A0D-95DF-D2DD28B55490}" type="presParOf" srcId="{05DEB7AE-FC1B-40B2-AFF6-F5C4C864837D}" destId="{ACF42C5D-4797-4D83-8437-8D506D0BB0B9}" srcOrd="0" destOrd="0" presId="urn:microsoft.com/office/officeart/2005/8/layout/vList6"/>
    <dgm:cxn modelId="{FEF0ABCE-53DC-45E1-BDFC-4FA2F8B34179}" type="presParOf" srcId="{05DEB7AE-FC1B-40B2-AFF6-F5C4C864837D}" destId="{BE4456FD-89DC-4005-A55F-7605EA8623D6}" srcOrd="1" destOrd="0" presId="urn:microsoft.com/office/officeart/2005/8/layout/vList6"/>
    <dgm:cxn modelId="{C0657F19-D16B-4277-A387-CA6FABC8F347}" type="presParOf" srcId="{DAF5E31A-ACA4-472A-AE67-DF20D41BF39B}" destId="{62EB1589-6230-41AC-9CD9-FBD6EC0AD8BE}" srcOrd="1" destOrd="0" presId="urn:microsoft.com/office/officeart/2005/8/layout/vList6"/>
    <dgm:cxn modelId="{40C768F0-D682-422D-8E4E-8153DF2D149C}" type="presParOf" srcId="{DAF5E31A-ACA4-472A-AE67-DF20D41BF39B}" destId="{43B060D1-B899-4610-A41A-D703506E7539}" srcOrd="2" destOrd="0" presId="urn:microsoft.com/office/officeart/2005/8/layout/vList6"/>
    <dgm:cxn modelId="{B825252C-20EB-4036-8C4E-7E969815384F}" type="presParOf" srcId="{43B060D1-B899-4610-A41A-D703506E7539}" destId="{B4A22FCD-4FC8-4FA5-BA80-55C1F27EA5AA}" srcOrd="0" destOrd="0" presId="urn:microsoft.com/office/officeart/2005/8/layout/vList6"/>
    <dgm:cxn modelId="{28B60981-0EA9-43DF-A03A-C763F53C90EF}" type="presParOf" srcId="{43B060D1-B899-4610-A41A-D703506E7539}" destId="{4652B961-D0BF-4210-AED9-D4DD0EB7A208}" srcOrd="1" destOrd="0" presId="urn:microsoft.com/office/officeart/2005/8/layout/vList6"/>
    <dgm:cxn modelId="{42190D1E-78F3-4E73-84F4-C359E0BC576B}" type="presParOf" srcId="{DAF5E31A-ACA4-472A-AE67-DF20D41BF39B}" destId="{405A1BC3-2AD8-458F-9FC7-53267532636B}" srcOrd="3" destOrd="0" presId="urn:microsoft.com/office/officeart/2005/8/layout/vList6"/>
    <dgm:cxn modelId="{9EF30CCC-E032-4EC5-A6A5-5DE7FF48B70D}" type="presParOf" srcId="{DAF5E31A-ACA4-472A-AE67-DF20D41BF39B}" destId="{D5576554-96C1-423A-BDA0-6DA74EFE2CDB}" srcOrd="4" destOrd="0" presId="urn:microsoft.com/office/officeart/2005/8/layout/vList6"/>
    <dgm:cxn modelId="{7DE57E70-D6A6-42D4-BAFC-CF1DB2FC0382}" type="presParOf" srcId="{D5576554-96C1-423A-BDA0-6DA74EFE2CDB}" destId="{F7F30777-C1D4-4285-B73A-BF8A38D986E7}" srcOrd="0" destOrd="0" presId="urn:microsoft.com/office/officeart/2005/8/layout/vList6"/>
    <dgm:cxn modelId="{63E40618-F128-4F62-8AF9-0612492D3F17}" type="presParOf" srcId="{D5576554-96C1-423A-BDA0-6DA74EFE2CDB}" destId="{B6FE5116-DAA6-4292-A30D-7FCAAB1D862F}" srcOrd="1" destOrd="0" presId="urn:microsoft.com/office/officeart/2005/8/layout/vList6"/>
    <dgm:cxn modelId="{6EA168C8-0B68-413E-9EF8-1B73ED936341}" type="presParOf" srcId="{DAF5E31A-ACA4-472A-AE67-DF20D41BF39B}" destId="{4E389CB3-EA5F-48A8-A38A-7F09704CED3A}" srcOrd="5" destOrd="0" presId="urn:microsoft.com/office/officeart/2005/8/layout/vList6"/>
    <dgm:cxn modelId="{87B4999F-CF7B-4DF2-88AF-4F77CDDE9147}" type="presParOf" srcId="{DAF5E31A-ACA4-472A-AE67-DF20D41BF39B}" destId="{299EFE6A-5C58-4424-8DE9-B22ED982052C}" srcOrd="6" destOrd="0" presId="urn:microsoft.com/office/officeart/2005/8/layout/vList6"/>
    <dgm:cxn modelId="{2281B34D-8842-4FCC-B903-AD07E5475F82}" type="presParOf" srcId="{299EFE6A-5C58-4424-8DE9-B22ED982052C}" destId="{992D7C3E-A385-4C15-8A16-5D77DE21256E}" srcOrd="0" destOrd="0" presId="urn:microsoft.com/office/officeart/2005/8/layout/vList6"/>
    <dgm:cxn modelId="{6EA4412A-6D1A-451D-A6B9-6C8A19412203}" type="presParOf" srcId="{299EFE6A-5C58-4424-8DE9-B22ED982052C}" destId="{6F9B2227-1420-4E55-9C9B-0CC7AD2CC902}" srcOrd="1" destOrd="0" presId="urn:microsoft.com/office/officeart/2005/8/layout/vList6"/>
    <dgm:cxn modelId="{A5EA96AF-006A-41C4-8BDD-8DE9BD846431}" type="presParOf" srcId="{DAF5E31A-ACA4-472A-AE67-DF20D41BF39B}" destId="{C12CBBED-71FF-4D45-8956-5545274C6E7D}" srcOrd="7" destOrd="0" presId="urn:microsoft.com/office/officeart/2005/8/layout/vList6"/>
    <dgm:cxn modelId="{23485121-03A1-4F86-861B-CDC5211B4AA2}" type="presParOf" srcId="{DAF5E31A-ACA4-472A-AE67-DF20D41BF39B}" destId="{6BE6D78E-95A0-4DB5-85D8-569EC4D9D845}" srcOrd="8" destOrd="0" presId="urn:microsoft.com/office/officeart/2005/8/layout/vList6"/>
    <dgm:cxn modelId="{A5B0549A-8138-47DA-A8DC-CF58D3E16F2C}" type="presParOf" srcId="{6BE6D78E-95A0-4DB5-85D8-569EC4D9D845}" destId="{DF85F474-B126-4018-AED1-2239CCC9763A}" srcOrd="0" destOrd="0" presId="urn:microsoft.com/office/officeart/2005/8/layout/vList6"/>
    <dgm:cxn modelId="{CE35DB12-7D83-4553-9973-0B0FE404CF37}" type="presParOf" srcId="{6BE6D78E-95A0-4DB5-85D8-569EC4D9D845}" destId="{C61FA6E7-B024-4283-9CAB-AAA1869C4F85}" srcOrd="1" destOrd="0" presId="urn:microsoft.com/office/officeart/2005/8/layout/vList6"/>
    <dgm:cxn modelId="{24F2806D-7E31-44B3-A38F-DE013FC61670}" type="presParOf" srcId="{DAF5E31A-ACA4-472A-AE67-DF20D41BF39B}" destId="{5C77A0E4-A8D8-48EF-AEDB-F15B4DF25D79}" srcOrd="9" destOrd="0" presId="urn:microsoft.com/office/officeart/2005/8/layout/vList6"/>
    <dgm:cxn modelId="{3FFCA1F9-7A7C-40A2-A92D-02D9BAA7AFCC}" type="presParOf" srcId="{DAF5E31A-ACA4-472A-AE67-DF20D41BF39B}" destId="{960E6AC2-5E2B-4314-8C27-3CE6E2DEA74B}" srcOrd="10" destOrd="0" presId="urn:microsoft.com/office/officeart/2005/8/layout/vList6"/>
    <dgm:cxn modelId="{2F1A9C3E-FB47-49A1-967E-9D8BF55437CA}" type="presParOf" srcId="{960E6AC2-5E2B-4314-8C27-3CE6E2DEA74B}" destId="{A042445B-45BB-4C0C-8D3D-4806C9EFA528}" srcOrd="0" destOrd="0" presId="urn:microsoft.com/office/officeart/2005/8/layout/vList6"/>
    <dgm:cxn modelId="{D233460B-E9EF-4DCE-99DA-6AFA947F35F1}" type="presParOf" srcId="{960E6AC2-5E2B-4314-8C27-3CE6E2DEA74B}" destId="{D89911DC-4F73-4A91-B1EA-52EA66F22A6F}" srcOrd="1" destOrd="0" presId="urn:microsoft.com/office/officeart/2005/8/layout/vList6"/>
    <dgm:cxn modelId="{529AA890-5EBB-4D36-8E4C-AC1AA0E1D25D}" type="presParOf" srcId="{DAF5E31A-ACA4-472A-AE67-DF20D41BF39B}" destId="{9F7662A5-8003-408E-944B-203ABBA13282}" srcOrd="11" destOrd="0" presId="urn:microsoft.com/office/officeart/2005/8/layout/vList6"/>
    <dgm:cxn modelId="{16BE72AF-ECBD-40A6-A4DF-1CEA3E2B6132}" type="presParOf" srcId="{DAF5E31A-ACA4-472A-AE67-DF20D41BF39B}" destId="{12FC868B-8134-4855-A5C0-C0A6C53CC929}" srcOrd="12" destOrd="0" presId="urn:microsoft.com/office/officeart/2005/8/layout/vList6"/>
    <dgm:cxn modelId="{F4C1E128-68A7-4EB6-BEAB-9854D09C971A}" type="presParOf" srcId="{12FC868B-8134-4855-A5C0-C0A6C53CC929}" destId="{5D3463C3-8C2E-4169-9827-5D192A79BC0D}" srcOrd="0" destOrd="0" presId="urn:microsoft.com/office/officeart/2005/8/layout/vList6"/>
    <dgm:cxn modelId="{9C73479D-37C1-4A2A-9C71-C475BE1A1E90}" type="presParOf" srcId="{12FC868B-8134-4855-A5C0-C0A6C53CC929}" destId="{4D8244D2-99FD-4B1E-AA61-05779AC7A7C1}" srcOrd="1" destOrd="0" presId="urn:microsoft.com/office/officeart/2005/8/layout/vList6"/>
    <dgm:cxn modelId="{49B3D559-E41E-47D3-9817-31544DE6D343}" type="presParOf" srcId="{DAF5E31A-ACA4-472A-AE67-DF20D41BF39B}" destId="{E99F5A02-C987-4C8E-A71E-00C2AAE8902A}" srcOrd="13" destOrd="0" presId="urn:microsoft.com/office/officeart/2005/8/layout/vList6"/>
    <dgm:cxn modelId="{B0541619-B24B-4854-BB31-5F179DA8C0E4}" type="presParOf" srcId="{DAF5E31A-ACA4-472A-AE67-DF20D41BF39B}" destId="{0EDFD500-4C7D-4F1B-820A-87E8DAEB3B9F}" srcOrd="14" destOrd="0" presId="urn:microsoft.com/office/officeart/2005/8/layout/vList6"/>
    <dgm:cxn modelId="{5C846A47-C753-409C-9471-14C971D4EDF4}" type="presParOf" srcId="{0EDFD500-4C7D-4F1B-820A-87E8DAEB3B9F}" destId="{85914343-183E-49F9-ACDB-761661AD416E}" srcOrd="0" destOrd="0" presId="urn:microsoft.com/office/officeart/2005/8/layout/vList6"/>
    <dgm:cxn modelId="{05E0E61A-98D9-4C21-945E-4498B6B01353}" type="presParOf" srcId="{0EDFD500-4C7D-4F1B-820A-87E8DAEB3B9F}" destId="{5AA864D2-A56E-4643-979A-41A10B818A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72537-CB2B-4C50-90B8-B2C7E004714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1765080-1991-4F03-AC04-ADF722F29EDF}">
      <dgm:prSet/>
      <dgm:spPr/>
      <dgm:t>
        <a:bodyPr/>
        <a:lstStyle/>
        <a:p>
          <a:pPr>
            <a:lnSpc>
              <a:spcPct val="100000"/>
            </a:lnSpc>
          </a:pPr>
          <a:r>
            <a:rPr lang="en-US"/>
            <a:t>Be confident in what you know</a:t>
          </a:r>
        </a:p>
      </dgm:t>
    </dgm:pt>
    <dgm:pt modelId="{0F9CF02B-8DEE-4301-9761-D350FB4C6CF7}" type="parTrans" cxnId="{3E746870-063D-40E1-8862-DD6A8B967BF9}">
      <dgm:prSet/>
      <dgm:spPr/>
      <dgm:t>
        <a:bodyPr/>
        <a:lstStyle/>
        <a:p>
          <a:endParaRPr lang="en-US"/>
        </a:p>
      </dgm:t>
    </dgm:pt>
    <dgm:pt modelId="{3AF5D3AB-61FA-49B4-9479-E02B61D0798F}" type="sibTrans" cxnId="{3E746870-063D-40E1-8862-DD6A8B967BF9}">
      <dgm:prSet/>
      <dgm:spPr/>
      <dgm:t>
        <a:bodyPr/>
        <a:lstStyle/>
        <a:p>
          <a:pPr>
            <a:lnSpc>
              <a:spcPct val="100000"/>
            </a:lnSpc>
          </a:pPr>
          <a:endParaRPr lang="en-US"/>
        </a:p>
      </dgm:t>
    </dgm:pt>
    <dgm:pt modelId="{270C06F1-1479-48D3-8C6F-508F55571BAC}">
      <dgm:prSet/>
      <dgm:spPr/>
      <dgm:t>
        <a:bodyPr/>
        <a:lstStyle/>
        <a:p>
          <a:pPr>
            <a:lnSpc>
              <a:spcPct val="100000"/>
            </a:lnSpc>
          </a:pPr>
          <a:r>
            <a:rPr lang="en-US"/>
            <a:t>Don’t be afraid of change</a:t>
          </a:r>
        </a:p>
      </dgm:t>
    </dgm:pt>
    <dgm:pt modelId="{9C19E8DB-1A9D-4A33-9CAC-77EF8FAA536C}" type="parTrans" cxnId="{8B27BFDF-A220-4693-B095-CC4BA375A0F3}">
      <dgm:prSet/>
      <dgm:spPr/>
      <dgm:t>
        <a:bodyPr/>
        <a:lstStyle/>
        <a:p>
          <a:endParaRPr lang="en-US"/>
        </a:p>
      </dgm:t>
    </dgm:pt>
    <dgm:pt modelId="{423F0B8B-06E4-441F-8377-7F9A84CF0ED7}" type="sibTrans" cxnId="{8B27BFDF-A220-4693-B095-CC4BA375A0F3}">
      <dgm:prSet/>
      <dgm:spPr/>
      <dgm:t>
        <a:bodyPr/>
        <a:lstStyle/>
        <a:p>
          <a:pPr>
            <a:lnSpc>
              <a:spcPct val="100000"/>
            </a:lnSpc>
          </a:pPr>
          <a:endParaRPr lang="en-US"/>
        </a:p>
      </dgm:t>
    </dgm:pt>
    <dgm:pt modelId="{E9FA0142-AFA8-41C1-8B7D-5AF9CECC6AFE}">
      <dgm:prSet/>
      <dgm:spPr/>
      <dgm:t>
        <a:bodyPr/>
        <a:lstStyle/>
        <a:p>
          <a:pPr>
            <a:lnSpc>
              <a:spcPct val="100000"/>
            </a:lnSpc>
          </a:pPr>
          <a:r>
            <a:rPr lang="en-US"/>
            <a:t>Operate with clear lines of communication</a:t>
          </a:r>
        </a:p>
      </dgm:t>
    </dgm:pt>
    <dgm:pt modelId="{DF858281-C908-44FC-9B4E-3A83D8A020DD}" type="parTrans" cxnId="{24E0F16E-B57F-4469-AB1D-174EA16671E8}">
      <dgm:prSet/>
      <dgm:spPr/>
      <dgm:t>
        <a:bodyPr/>
        <a:lstStyle/>
        <a:p>
          <a:endParaRPr lang="en-US"/>
        </a:p>
      </dgm:t>
    </dgm:pt>
    <dgm:pt modelId="{C649BBB7-A7BF-4AEC-9539-1F1EA1570EAA}" type="sibTrans" cxnId="{24E0F16E-B57F-4469-AB1D-174EA16671E8}">
      <dgm:prSet/>
      <dgm:spPr/>
      <dgm:t>
        <a:bodyPr/>
        <a:lstStyle/>
        <a:p>
          <a:pPr>
            <a:lnSpc>
              <a:spcPct val="100000"/>
            </a:lnSpc>
          </a:pPr>
          <a:endParaRPr lang="en-US"/>
        </a:p>
      </dgm:t>
    </dgm:pt>
    <dgm:pt modelId="{FBEC71D8-14D2-493F-8935-0EE3242183EB}">
      <dgm:prSet/>
      <dgm:spPr/>
      <dgm:t>
        <a:bodyPr/>
        <a:lstStyle/>
        <a:p>
          <a:pPr>
            <a:lnSpc>
              <a:spcPct val="100000"/>
            </a:lnSpc>
          </a:pPr>
          <a:r>
            <a:rPr lang="en-US"/>
            <a:t>Set and manage expectations – with citizens, with team members and with administration</a:t>
          </a:r>
        </a:p>
      </dgm:t>
    </dgm:pt>
    <dgm:pt modelId="{70613225-6DF5-4708-A2ED-4F791549DB04}" type="parTrans" cxnId="{ACA4D8A2-E88B-4480-AE78-958D5164C3F2}">
      <dgm:prSet/>
      <dgm:spPr/>
      <dgm:t>
        <a:bodyPr/>
        <a:lstStyle/>
        <a:p>
          <a:endParaRPr lang="en-US"/>
        </a:p>
      </dgm:t>
    </dgm:pt>
    <dgm:pt modelId="{B8AB46EE-6700-437A-A5CC-51EAA16F8F9E}" type="sibTrans" cxnId="{ACA4D8A2-E88B-4480-AE78-958D5164C3F2}">
      <dgm:prSet/>
      <dgm:spPr/>
      <dgm:t>
        <a:bodyPr/>
        <a:lstStyle/>
        <a:p>
          <a:endParaRPr lang="en-US"/>
        </a:p>
      </dgm:t>
    </dgm:pt>
    <dgm:pt modelId="{131F7324-40DD-419B-9D32-3CF9DB162F41}" type="pres">
      <dgm:prSet presAssocID="{B4F72537-CB2B-4C50-90B8-B2C7E004714E}" presName="root" presStyleCnt="0">
        <dgm:presLayoutVars>
          <dgm:dir/>
          <dgm:resizeHandles val="exact"/>
        </dgm:presLayoutVars>
      </dgm:prSet>
      <dgm:spPr/>
    </dgm:pt>
    <dgm:pt modelId="{56722D25-B930-40A7-A303-8F58F1C5A4FD}" type="pres">
      <dgm:prSet presAssocID="{B4F72537-CB2B-4C50-90B8-B2C7E004714E}" presName="container" presStyleCnt="0">
        <dgm:presLayoutVars>
          <dgm:dir/>
          <dgm:resizeHandles val="exact"/>
        </dgm:presLayoutVars>
      </dgm:prSet>
      <dgm:spPr/>
    </dgm:pt>
    <dgm:pt modelId="{10DD70EB-EBA4-4F05-AFCE-D95FB1B8A627}" type="pres">
      <dgm:prSet presAssocID="{D1765080-1991-4F03-AC04-ADF722F29EDF}" presName="compNode" presStyleCnt="0"/>
      <dgm:spPr/>
    </dgm:pt>
    <dgm:pt modelId="{2728D921-1979-44C0-8320-EBBDE8AD9FBC}" type="pres">
      <dgm:prSet presAssocID="{D1765080-1991-4F03-AC04-ADF722F29EDF}" presName="iconBgRect" presStyleLbl="bgShp" presStyleIdx="0" presStyleCnt="4"/>
      <dgm:spPr/>
    </dgm:pt>
    <dgm:pt modelId="{CF949800-EFBB-4588-A65A-BB42DCB702F3}" type="pres">
      <dgm:prSet presAssocID="{D1765080-1991-4F03-AC04-ADF722F29E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C72471F-BD8A-4625-991E-B22433128EF0}" type="pres">
      <dgm:prSet presAssocID="{D1765080-1991-4F03-AC04-ADF722F29EDF}" presName="spaceRect" presStyleCnt="0"/>
      <dgm:spPr/>
    </dgm:pt>
    <dgm:pt modelId="{78C08680-1981-4440-A4EA-E39B7BAE0542}" type="pres">
      <dgm:prSet presAssocID="{D1765080-1991-4F03-AC04-ADF722F29EDF}" presName="textRect" presStyleLbl="revTx" presStyleIdx="0" presStyleCnt="4">
        <dgm:presLayoutVars>
          <dgm:chMax val="1"/>
          <dgm:chPref val="1"/>
        </dgm:presLayoutVars>
      </dgm:prSet>
      <dgm:spPr/>
    </dgm:pt>
    <dgm:pt modelId="{67B8E94F-854F-4594-A072-6F45B115D9AF}" type="pres">
      <dgm:prSet presAssocID="{3AF5D3AB-61FA-49B4-9479-E02B61D0798F}" presName="sibTrans" presStyleLbl="sibTrans2D1" presStyleIdx="0" presStyleCnt="0"/>
      <dgm:spPr/>
    </dgm:pt>
    <dgm:pt modelId="{D9A2BB30-7B82-4D2E-BC41-BAEED985B048}" type="pres">
      <dgm:prSet presAssocID="{270C06F1-1479-48D3-8C6F-508F55571BAC}" presName="compNode" presStyleCnt="0"/>
      <dgm:spPr/>
    </dgm:pt>
    <dgm:pt modelId="{53B653BD-2733-4E12-92F0-114E7028C9BD}" type="pres">
      <dgm:prSet presAssocID="{270C06F1-1479-48D3-8C6F-508F55571BAC}" presName="iconBgRect" presStyleLbl="bgShp" presStyleIdx="1" presStyleCnt="4"/>
      <dgm:spPr/>
    </dgm:pt>
    <dgm:pt modelId="{F57FE30D-AD8A-47B5-8406-83D3384B4BDB}" type="pres">
      <dgm:prSet presAssocID="{270C06F1-1479-48D3-8C6F-508F55571B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Face with No Fill"/>
        </a:ext>
      </dgm:extLst>
    </dgm:pt>
    <dgm:pt modelId="{B008319C-B746-4D77-9F96-48D602D82738}" type="pres">
      <dgm:prSet presAssocID="{270C06F1-1479-48D3-8C6F-508F55571BAC}" presName="spaceRect" presStyleCnt="0"/>
      <dgm:spPr/>
    </dgm:pt>
    <dgm:pt modelId="{41294F17-7D47-4B5A-99B4-CC3737225487}" type="pres">
      <dgm:prSet presAssocID="{270C06F1-1479-48D3-8C6F-508F55571BAC}" presName="textRect" presStyleLbl="revTx" presStyleIdx="1" presStyleCnt="4">
        <dgm:presLayoutVars>
          <dgm:chMax val="1"/>
          <dgm:chPref val="1"/>
        </dgm:presLayoutVars>
      </dgm:prSet>
      <dgm:spPr/>
    </dgm:pt>
    <dgm:pt modelId="{391D28D6-41C5-4D19-AFFC-7ABC96CBC264}" type="pres">
      <dgm:prSet presAssocID="{423F0B8B-06E4-441F-8377-7F9A84CF0ED7}" presName="sibTrans" presStyleLbl="sibTrans2D1" presStyleIdx="0" presStyleCnt="0"/>
      <dgm:spPr/>
    </dgm:pt>
    <dgm:pt modelId="{9D9F9A31-2EB6-48C8-A616-8C18B95613E4}" type="pres">
      <dgm:prSet presAssocID="{E9FA0142-AFA8-41C1-8B7D-5AF9CECC6AFE}" presName="compNode" presStyleCnt="0"/>
      <dgm:spPr/>
    </dgm:pt>
    <dgm:pt modelId="{2FA4A5C4-7900-4277-BABA-EF0B7FC499E8}" type="pres">
      <dgm:prSet presAssocID="{E9FA0142-AFA8-41C1-8B7D-5AF9CECC6AFE}" presName="iconBgRect" presStyleLbl="bgShp" presStyleIdx="2" presStyleCnt="4"/>
      <dgm:spPr/>
    </dgm:pt>
    <dgm:pt modelId="{2F1C7683-8D16-45EA-86DA-BDFE5EF0D386}" type="pres">
      <dgm:prSet presAssocID="{E9FA0142-AFA8-41C1-8B7D-5AF9CECC6A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7610C289-DD52-476E-9A51-457ED0AC0669}" type="pres">
      <dgm:prSet presAssocID="{E9FA0142-AFA8-41C1-8B7D-5AF9CECC6AFE}" presName="spaceRect" presStyleCnt="0"/>
      <dgm:spPr/>
    </dgm:pt>
    <dgm:pt modelId="{4231EFC1-4006-40A6-A463-C05E9A3DC14C}" type="pres">
      <dgm:prSet presAssocID="{E9FA0142-AFA8-41C1-8B7D-5AF9CECC6AFE}" presName="textRect" presStyleLbl="revTx" presStyleIdx="2" presStyleCnt="4">
        <dgm:presLayoutVars>
          <dgm:chMax val="1"/>
          <dgm:chPref val="1"/>
        </dgm:presLayoutVars>
      </dgm:prSet>
      <dgm:spPr/>
    </dgm:pt>
    <dgm:pt modelId="{1D887F78-4FFC-4515-86FF-D664101A4F21}" type="pres">
      <dgm:prSet presAssocID="{C649BBB7-A7BF-4AEC-9539-1F1EA1570EAA}" presName="sibTrans" presStyleLbl="sibTrans2D1" presStyleIdx="0" presStyleCnt="0"/>
      <dgm:spPr/>
    </dgm:pt>
    <dgm:pt modelId="{080D72A2-7F67-41F8-8759-31F1D76D4564}" type="pres">
      <dgm:prSet presAssocID="{FBEC71D8-14D2-493F-8935-0EE3242183EB}" presName="compNode" presStyleCnt="0"/>
      <dgm:spPr/>
    </dgm:pt>
    <dgm:pt modelId="{83BCACAA-DEFC-4CA2-9B80-4DDE613CBE23}" type="pres">
      <dgm:prSet presAssocID="{FBEC71D8-14D2-493F-8935-0EE3242183EB}" presName="iconBgRect" presStyleLbl="bgShp" presStyleIdx="3" presStyleCnt="4"/>
      <dgm:spPr/>
    </dgm:pt>
    <dgm:pt modelId="{C5EDA59C-9AAE-46EB-A078-A84A81CA1C9F}" type="pres">
      <dgm:prSet presAssocID="{FBEC71D8-14D2-493F-8935-0EE3242183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F2B47354-0C47-4EF4-A023-CED068F74501}" type="pres">
      <dgm:prSet presAssocID="{FBEC71D8-14D2-493F-8935-0EE3242183EB}" presName="spaceRect" presStyleCnt="0"/>
      <dgm:spPr/>
    </dgm:pt>
    <dgm:pt modelId="{0CF427D0-1B0B-4EDF-ABAB-6BE9A02973E4}" type="pres">
      <dgm:prSet presAssocID="{FBEC71D8-14D2-493F-8935-0EE3242183EB}" presName="textRect" presStyleLbl="revTx" presStyleIdx="3" presStyleCnt="4">
        <dgm:presLayoutVars>
          <dgm:chMax val="1"/>
          <dgm:chPref val="1"/>
        </dgm:presLayoutVars>
      </dgm:prSet>
      <dgm:spPr/>
    </dgm:pt>
  </dgm:ptLst>
  <dgm:cxnLst>
    <dgm:cxn modelId="{3E668111-01BC-4763-94F9-230BC21FF3ED}" type="presOf" srcId="{E9FA0142-AFA8-41C1-8B7D-5AF9CECC6AFE}" destId="{4231EFC1-4006-40A6-A463-C05E9A3DC14C}" srcOrd="0" destOrd="0" presId="urn:microsoft.com/office/officeart/2018/2/layout/IconCircleList"/>
    <dgm:cxn modelId="{06CC7E18-BFD1-4758-BCF1-D37D6E22018E}" type="presOf" srcId="{270C06F1-1479-48D3-8C6F-508F55571BAC}" destId="{41294F17-7D47-4B5A-99B4-CC3737225487}" srcOrd="0" destOrd="0" presId="urn:microsoft.com/office/officeart/2018/2/layout/IconCircleList"/>
    <dgm:cxn modelId="{38A7D73E-ACC6-4FE5-8937-1B24D8F8D8D4}" type="presOf" srcId="{C649BBB7-A7BF-4AEC-9539-1F1EA1570EAA}" destId="{1D887F78-4FFC-4515-86FF-D664101A4F21}" srcOrd="0" destOrd="0" presId="urn:microsoft.com/office/officeart/2018/2/layout/IconCircleList"/>
    <dgm:cxn modelId="{49999245-96B0-4CB8-B57E-8A8CFA08D24D}" type="presOf" srcId="{B4F72537-CB2B-4C50-90B8-B2C7E004714E}" destId="{131F7324-40DD-419B-9D32-3CF9DB162F41}" srcOrd="0" destOrd="0" presId="urn:microsoft.com/office/officeart/2018/2/layout/IconCircleList"/>
    <dgm:cxn modelId="{326EB949-C5C8-465F-9B47-8E633426722E}" type="presOf" srcId="{423F0B8B-06E4-441F-8377-7F9A84CF0ED7}" destId="{391D28D6-41C5-4D19-AFFC-7ABC96CBC264}" srcOrd="0" destOrd="0" presId="urn:microsoft.com/office/officeart/2018/2/layout/IconCircleList"/>
    <dgm:cxn modelId="{24E0F16E-B57F-4469-AB1D-174EA16671E8}" srcId="{B4F72537-CB2B-4C50-90B8-B2C7E004714E}" destId="{E9FA0142-AFA8-41C1-8B7D-5AF9CECC6AFE}" srcOrd="2" destOrd="0" parTransId="{DF858281-C908-44FC-9B4E-3A83D8A020DD}" sibTransId="{C649BBB7-A7BF-4AEC-9539-1F1EA1570EAA}"/>
    <dgm:cxn modelId="{3E746870-063D-40E1-8862-DD6A8B967BF9}" srcId="{B4F72537-CB2B-4C50-90B8-B2C7E004714E}" destId="{D1765080-1991-4F03-AC04-ADF722F29EDF}" srcOrd="0" destOrd="0" parTransId="{0F9CF02B-8DEE-4301-9761-D350FB4C6CF7}" sibTransId="{3AF5D3AB-61FA-49B4-9479-E02B61D0798F}"/>
    <dgm:cxn modelId="{1FE4E398-7AFF-4A46-B95E-3132388F061B}" type="presOf" srcId="{3AF5D3AB-61FA-49B4-9479-E02B61D0798F}" destId="{67B8E94F-854F-4594-A072-6F45B115D9AF}" srcOrd="0" destOrd="0" presId="urn:microsoft.com/office/officeart/2018/2/layout/IconCircleList"/>
    <dgm:cxn modelId="{CCCDA19A-6AFA-4D75-B1B4-E929E45D723F}" type="presOf" srcId="{D1765080-1991-4F03-AC04-ADF722F29EDF}" destId="{78C08680-1981-4440-A4EA-E39B7BAE0542}" srcOrd="0" destOrd="0" presId="urn:microsoft.com/office/officeart/2018/2/layout/IconCircleList"/>
    <dgm:cxn modelId="{ACA4D8A2-E88B-4480-AE78-958D5164C3F2}" srcId="{B4F72537-CB2B-4C50-90B8-B2C7E004714E}" destId="{FBEC71D8-14D2-493F-8935-0EE3242183EB}" srcOrd="3" destOrd="0" parTransId="{70613225-6DF5-4708-A2ED-4F791549DB04}" sibTransId="{B8AB46EE-6700-437A-A5CC-51EAA16F8F9E}"/>
    <dgm:cxn modelId="{8B27BFDF-A220-4693-B095-CC4BA375A0F3}" srcId="{B4F72537-CB2B-4C50-90B8-B2C7E004714E}" destId="{270C06F1-1479-48D3-8C6F-508F55571BAC}" srcOrd="1" destOrd="0" parTransId="{9C19E8DB-1A9D-4A33-9CAC-77EF8FAA536C}" sibTransId="{423F0B8B-06E4-441F-8377-7F9A84CF0ED7}"/>
    <dgm:cxn modelId="{6A36C9E0-7488-4EB0-94C0-7CDC52361C4A}" type="presOf" srcId="{FBEC71D8-14D2-493F-8935-0EE3242183EB}" destId="{0CF427D0-1B0B-4EDF-ABAB-6BE9A02973E4}" srcOrd="0" destOrd="0" presId="urn:microsoft.com/office/officeart/2018/2/layout/IconCircleList"/>
    <dgm:cxn modelId="{F95C1F5A-C4E7-4C4A-BD67-8C1337CCEAEE}" type="presParOf" srcId="{131F7324-40DD-419B-9D32-3CF9DB162F41}" destId="{56722D25-B930-40A7-A303-8F58F1C5A4FD}" srcOrd="0" destOrd="0" presId="urn:microsoft.com/office/officeart/2018/2/layout/IconCircleList"/>
    <dgm:cxn modelId="{80F6507A-885C-4F85-A18D-9B259660DA6D}" type="presParOf" srcId="{56722D25-B930-40A7-A303-8F58F1C5A4FD}" destId="{10DD70EB-EBA4-4F05-AFCE-D95FB1B8A627}" srcOrd="0" destOrd="0" presId="urn:microsoft.com/office/officeart/2018/2/layout/IconCircleList"/>
    <dgm:cxn modelId="{8CD5C644-6109-4EA9-BF14-BA7B0EE0FB2F}" type="presParOf" srcId="{10DD70EB-EBA4-4F05-AFCE-D95FB1B8A627}" destId="{2728D921-1979-44C0-8320-EBBDE8AD9FBC}" srcOrd="0" destOrd="0" presId="urn:microsoft.com/office/officeart/2018/2/layout/IconCircleList"/>
    <dgm:cxn modelId="{3B4F90EB-6923-48D2-BE91-194159DA481D}" type="presParOf" srcId="{10DD70EB-EBA4-4F05-AFCE-D95FB1B8A627}" destId="{CF949800-EFBB-4588-A65A-BB42DCB702F3}" srcOrd="1" destOrd="0" presId="urn:microsoft.com/office/officeart/2018/2/layout/IconCircleList"/>
    <dgm:cxn modelId="{D6F9C86A-1F1B-47C1-B204-251A09BB41A4}" type="presParOf" srcId="{10DD70EB-EBA4-4F05-AFCE-D95FB1B8A627}" destId="{CC72471F-BD8A-4625-991E-B22433128EF0}" srcOrd="2" destOrd="0" presId="urn:microsoft.com/office/officeart/2018/2/layout/IconCircleList"/>
    <dgm:cxn modelId="{0B0E6038-D5BD-49C2-A5C8-E12A4AF948D2}" type="presParOf" srcId="{10DD70EB-EBA4-4F05-AFCE-D95FB1B8A627}" destId="{78C08680-1981-4440-A4EA-E39B7BAE0542}" srcOrd="3" destOrd="0" presId="urn:microsoft.com/office/officeart/2018/2/layout/IconCircleList"/>
    <dgm:cxn modelId="{E803D1AB-2C5C-4C94-BCDB-C200F12C693D}" type="presParOf" srcId="{56722D25-B930-40A7-A303-8F58F1C5A4FD}" destId="{67B8E94F-854F-4594-A072-6F45B115D9AF}" srcOrd="1" destOrd="0" presId="urn:microsoft.com/office/officeart/2018/2/layout/IconCircleList"/>
    <dgm:cxn modelId="{56F1233C-CB5F-4CA5-B0D7-C613115AFD47}" type="presParOf" srcId="{56722D25-B930-40A7-A303-8F58F1C5A4FD}" destId="{D9A2BB30-7B82-4D2E-BC41-BAEED985B048}" srcOrd="2" destOrd="0" presId="urn:microsoft.com/office/officeart/2018/2/layout/IconCircleList"/>
    <dgm:cxn modelId="{CB872A37-C589-4FDB-B140-124BD1D9BDE3}" type="presParOf" srcId="{D9A2BB30-7B82-4D2E-BC41-BAEED985B048}" destId="{53B653BD-2733-4E12-92F0-114E7028C9BD}" srcOrd="0" destOrd="0" presId="urn:microsoft.com/office/officeart/2018/2/layout/IconCircleList"/>
    <dgm:cxn modelId="{3B767860-8FDD-436F-BED7-079821615A30}" type="presParOf" srcId="{D9A2BB30-7B82-4D2E-BC41-BAEED985B048}" destId="{F57FE30D-AD8A-47B5-8406-83D3384B4BDB}" srcOrd="1" destOrd="0" presId="urn:microsoft.com/office/officeart/2018/2/layout/IconCircleList"/>
    <dgm:cxn modelId="{F46B3E49-C684-448F-9192-DD832A9E8A92}" type="presParOf" srcId="{D9A2BB30-7B82-4D2E-BC41-BAEED985B048}" destId="{B008319C-B746-4D77-9F96-48D602D82738}" srcOrd="2" destOrd="0" presId="urn:microsoft.com/office/officeart/2018/2/layout/IconCircleList"/>
    <dgm:cxn modelId="{0B4186DE-EA70-464E-9307-D73D18F84A78}" type="presParOf" srcId="{D9A2BB30-7B82-4D2E-BC41-BAEED985B048}" destId="{41294F17-7D47-4B5A-99B4-CC3737225487}" srcOrd="3" destOrd="0" presId="urn:microsoft.com/office/officeart/2018/2/layout/IconCircleList"/>
    <dgm:cxn modelId="{5B643358-C6CC-4350-955F-1B146CF0248D}" type="presParOf" srcId="{56722D25-B930-40A7-A303-8F58F1C5A4FD}" destId="{391D28D6-41C5-4D19-AFFC-7ABC96CBC264}" srcOrd="3" destOrd="0" presId="urn:microsoft.com/office/officeart/2018/2/layout/IconCircleList"/>
    <dgm:cxn modelId="{9E28872A-A953-4A16-A7D8-0FED587DC761}" type="presParOf" srcId="{56722D25-B930-40A7-A303-8F58F1C5A4FD}" destId="{9D9F9A31-2EB6-48C8-A616-8C18B95613E4}" srcOrd="4" destOrd="0" presId="urn:microsoft.com/office/officeart/2018/2/layout/IconCircleList"/>
    <dgm:cxn modelId="{DD3A0C56-09E8-4E4F-A32F-3997B7CBA0A9}" type="presParOf" srcId="{9D9F9A31-2EB6-48C8-A616-8C18B95613E4}" destId="{2FA4A5C4-7900-4277-BABA-EF0B7FC499E8}" srcOrd="0" destOrd="0" presId="urn:microsoft.com/office/officeart/2018/2/layout/IconCircleList"/>
    <dgm:cxn modelId="{22FB792D-7471-4DE5-9910-0AD545CB813B}" type="presParOf" srcId="{9D9F9A31-2EB6-48C8-A616-8C18B95613E4}" destId="{2F1C7683-8D16-45EA-86DA-BDFE5EF0D386}" srcOrd="1" destOrd="0" presId="urn:microsoft.com/office/officeart/2018/2/layout/IconCircleList"/>
    <dgm:cxn modelId="{641A4063-83C7-425F-BE6B-8D594A225281}" type="presParOf" srcId="{9D9F9A31-2EB6-48C8-A616-8C18B95613E4}" destId="{7610C289-DD52-476E-9A51-457ED0AC0669}" srcOrd="2" destOrd="0" presId="urn:microsoft.com/office/officeart/2018/2/layout/IconCircleList"/>
    <dgm:cxn modelId="{DA1750F2-2433-4EE8-8419-EA266512EF43}" type="presParOf" srcId="{9D9F9A31-2EB6-48C8-A616-8C18B95613E4}" destId="{4231EFC1-4006-40A6-A463-C05E9A3DC14C}" srcOrd="3" destOrd="0" presId="urn:microsoft.com/office/officeart/2018/2/layout/IconCircleList"/>
    <dgm:cxn modelId="{D66676FB-91B0-435D-9942-A41072FFB845}" type="presParOf" srcId="{56722D25-B930-40A7-A303-8F58F1C5A4FD}" destId="{1D887F78-4FFC-4515-86FF-D664101A4F21}" srcOrd="5" destOrd="0" presId="urn:microsoft.com/office/officeart/2018/2/layout/IconCircleList"/>
    <dgm:cxn modelId="{959DE430-3B9F-426E-86E9-74D8CBFDC081}" type="presParOf" srcId="{56722D25-B930-40A7-A303-8F58F1C5A4FD}" destId="{080D72A2-7F67-41F8-8759-31F1D76D4564}" srcOrd="6" destOrd="0" presId="urn:microsoft.com/office/officeart/2018/2/layout/IconCircleList"/>
    <dgm:cxn modelId="{9EC8BCA3-9847-4960-BB2B-D08E094074D7}" type="presParOf" srcId="{080D72A2-7F67-41F8-8759-31F1D76D4564}" destId="{83BCACAA-DEFC-4CA2-9B80-4DDE613CBE23}" srcOrd="0" destOrd="0" presId="urn:microsoft.com/office/officeart/2018/2/layout/IconCircleList"/>
    <dgm:cxn modelId="{A549540D-2224-4BBF-8447-5E3E15FC2BB1}" type="presParOf" srcId="{080D72A2-7F67-41F8-8759-31F1D76D4564}" destId="{C5EDA59C-9AAE-46EB-A078-A84A81CA1C9F}" srcOrd="1" destOrd="0" presId="urn:microsoft.com/office/officeart/2018/2/layout/IconCircleList"/>
    <dgm:cxn modelId="{B8233900-F112-442D-BC72-1C780760F2E3}" type="presParOf" srcId="{080D72A2-7F67-41F8-8759-31F1D76D4564}" destId="{F2B47354-0C47-4EF4-A023-CED068F74501}" srcOrd="2" destOrd="0" presId="urn:microsoft.com/office/officeart/2018/2/layout/IconCircleList"/>
    <dgm:cxn modelId="{EA96CAFF-A58F-4145-82CC-AED56ECAA088}" type="presParOf" srcId="{080D72A2-7F67-41F8-8759-31F1D76D4564}" destId="{0CF427D0-1B0B-4EDF-ABAB-6BE9A02973E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456FD-89DC-4005-A55F-7605EA8623D6}">
      <dsp:nvSpPr>
        <dsp:cNvPr id="0" name=""/>
        <dsp:cNvSpPr/>
      </dsp:nvSpPr>
      <dsp:spPr>
        <a:xfrm>
          <a:off x="4107484" y="1284"/>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Publish draft action plan</a:t>
          </a:r>
        </a:p>
      </dsp:txBody>
      <dsp:txXfrm>
        <a:off x="4107484" y="58307"/>
        <a:ext cx="5990159" cy="342136"/>
      </dsp:txXfrm>
    </dsp:sp>
    <dsp:sp modelId="{ACF42C5D-4797-4D83-8437-8D506D0BB0B9}">
      <dsp:nvSpPr>
        <dsp:cNvPr id="0" name=""/>
        <dsp:cNvSpPr/>
      </dsp:nvSpPr>
      <dsp:spPr>
        <a:xfrm>
          <a:off x="0" y="1284"/>
          <a:ext cx="4107484" cy="456182"/>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May 12</a:t>
          </a:r>
        </a:p>
      </dsp:txBody>
      <dsp:txXfrm>
        <a:off x="22269" y="23553"/>
        <a:ext cx="4062946" cy="411644"/>
      </dsp:txXfrm>
    </dsp:sp>
    <dsp:sp modelId="{4652B961-D0BF-4210-AED9-D4DD0EB7A208}">
      <dsp:nvSpPr>
        <dsp:cNvPr id="0" name=""/>
        <dsp:cNvSpPr/>
      </dsp:nvSpPr>
      <dsp:spPr>
        <a:xfrm>
          <a:off x="4107484" y="503085"/>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Community input on draft action plan</a:t>
          </a:r>
        </a:p>
      </dsp:txBody>
      <dsp:txXfrm>
        <a:off x="4107484" y="560108"/>
        <a:ext cx="5990159" cy="342136"/>
      </dsp:txXfrm>
    </dsp:sp>
    <dsp:sp modelId="{B4A22FCD-4FC8-4FA5-BA80-55C1F27EA5AA}">
      <dsp:nvSpPr>
        <dsp:cNvPr id="0" name=""/>
        <dsp:cNvSpPr/>
      </dsp:nvSpPr>
      <dsp:spPr>
        <a:xfrm>
          <a:off x="0" y="503085"/>
          <a:ext cx="4107484" cy="456182"/>
        </a:xfrm>
        <a:prstGeom prst="roundRect">
          <a:avLst/>
        </a:prstGeom>
        <a:solidFill>
          <a:schemeClr val="accent5">
            <a:shade val="80000"/>
            <a:hueOff val="38752"/>
            <a:satOff val="739"/>
            <a:lumOff val="3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May 12 – June 12</a:t>
          </a:r>
        </a:p>
      </dsp:txBody>
      <dsp:txXfrm>
        <a:off x="22269" y="525354"/>
        <a:ext cx="4062946" cy="411644"/>
      </dsp:txXfrm>
    </dsp:sp>
    <dsp:sp modelId="{B6FE5116-DAA6-4292-A30D-7FCAAB1D862F}">
      <dsp:nvSpPr>
        <dsp:cNvPr id="0" name=""/>
        <dsp:cNvSpPr/>
      </dsp:nvSpPr>
      <dsp:spPr>
        <a:xfrm>
          <a:off x="4107484" y="1004885"/>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prstClr val="black">
                  <a:hueOff val="0"/>
                  <a:satOff val="0"/>
                  <a:lumOff val="0"/>
                  <a:alphaOff val="0"/>
                </a:prstClr>
              </a:solidFill>
              <a:latin typeface="Arial" panose="020B0604020202020204"/>
              <a:ea typeface="+mn-ea"/>
              <a:cs typeface="+mn-cs"/>
            </a:rPr>
            <a:t>Finalize draft action plan</a:t>
          </a:r>
        </a:p>
      </dsp:txBody>
      <dsp:txXfrm>
        <a:off x="4107484" y="1061908"/>
        <a:ext cx="5990159" cy="342136"/>
      </dsp:txXfrm>
    </dsp:sp>
    <dsp:sp modelId="{F7F30777-C1D4-4285-B73A-BF8A38D986E7}">
      <dsp:nvSpPr>
        <dsp:cNvPr id="0" name=""/>
        <dsp:cNvSpPr/>
      </dsp:nvSpPr>
      <dsp:spPr>
        <a:xfrm>
          <a:off x="0" y="1004885"/>
          <a:ext cx="4107484" cy="456182"/>
        </a:xfrm>
        <a:prstGeom prst="roundRect">
          <a:avLst/>
        </a:prstGeom>
        <a:solidFill>
          <a:schemeClr val="accent5">
            <a:shade val="80000"/>
            <a:hueOff val="77504"/>
            <a:satOff val="1479"/>
            <a:lumOff val="6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June 13 – June 15</a:t>
          </a:r>
        </a:p>
      </dsp:txBody>
      <dsp:txXfrm>
        <a:off x="22269" y="1027154"/>
        <a:ext cx="4062946" cy="411644"/>
      </dsp:txXfrm>
    </dsp:sp>
    <dsp:sp modelId="{6F9B2227-1420-4E55-9C9B-0CC7AD2CC902}">
      <dsp:nvSpPr>
        <dsp:cNvPr id="0" name=""/>
        <dsp:cNvSpPr/>
      </dsp:nvSpPr>
      <dsp:spPr>
        <a:xfrm>
          <a:off x="4107484" y="1506685"/>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BCC approval of action plan</a:t>
          </a:r>
        </a:p>
      </dsp:txBody>
      <dsp:txXfrm>
        <a:off x="4107484" y="1563708"/>
        <a:ext cx="5990159" cy="342136"/>
      </dsp:txXfrm>
    </dsp:sp>
    <dsp:sp modelId="{992D7C3E-A385-4C15-8A16-5D77DE21256E}">
      <dsp:nvSpPr>
        <dsp:cNvPr id="0" name=""/>
        <dsp:cNvSpPr/>
      </dsp:nvSpPr>
      <dsp:spPr>
        <a:xfrm>
          <a:off x="0" y="1506685"/>
          <a:ext cx="4107484" cy="456182"/>
        </a:xfrm>
        <a:prstGeom prst="roundRect">
          <a:avLst/>
        </a:prstGeom>
        <a:solidFill>
          <a:schemeClr val="accent5">
            <a:shade val="80000"/>
            <a:hueOff val="116256"/>
            <a:satOff val="2218"/>
            <a:lumOff val="97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June 17</a:t>
          </a:r>
        </a:p>
      </dsp:txBody>
      <dsp:txXfrm>
        <a:off x="22269" y="1528954"/>
        <a:ext cx="4062946" cy="411644"/>
      </dsp:txXfrm>
    </dsp:sp>
    <dsp:sp modelId="{C61FA6E7-B024-4283-9CAB-AAA1869C4F85}">
      <dsp:nvSpPr>
        <dsp:cNvPr id="0" name=""/>
        <dsp:cNvSpPr/>
      </dsp:nvSpPr>
      <dsp:spPr>
        <a:xfrm>
          <a:off x="4107484" y="2008486"/>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prstClr val="black">
                  <a:hueOff val="0"/>
                  <a:satOff val="0"/>
                  <a:lumOff val="0"/>
                  <a:alphaOff val="0"/>
                </a:prstClr>
              </a:solidFill>
              <a:latin typeface="Arial" panose="020B0604020202020204"/>
              <a:ea typeface="+mn-ea"/>
              <a:cs typeface="+mn-cs"/>
            </a:rPr>
            <a:t>Submit Action Plan to HUD</a:t>
          </a:r>
        </a:p>
      </dsp:txBody>
      <dsp:txXfrm>
        <a:off x="4107484" y="2065509"/>
        <a:ext cx="5990159" cy="342136"/>
      </dsp:txXfrm>
    </dsp:sp>
    <dsp:sp modelId="{DF85F474-B126-4018-AED1-2239CCC9763A}">
      <dsp:nvSpPr>
        <dsp:cNvPr id="0" name=""/>
        <dsp:cNvSpPr/>
      </dsp:nvSpPr>
      <dsp:spPr>
        <a:xfrm>
          <a:off x="0" y="2008486"/>
          <a:ext cx="4107484" cy="456182"/>
        </a:xfrm>
        <a:prstGeom prst="roundRect">
          <a:avLst/>
        </a:prstGeom>
        <a:solidFill>
          <a:schemeClr val="accent5">
            <a:shade val="80000"/>
            <a:hueOff val="155008"/>
            <a:satOff val="2957"/>
            <a:lumOff val="13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June 20</a:t>
          </a:r>
        </a:p>
      </dsp:txBody>
      <dsp:txXfrm>
        <a:off x="22269" y="2030755"/>
        <a:ext cx="4062946" cy="411644"/>
      </dsp:txXfrm>
    </dsp:sp>
    <dsp:sp modelId="{D89911DC-4F73-4A91-B1EA-52EA66F22A6F}">
      <dsp:nvSpPr>
        <dsp:cNvPr id="0" name=""/>
        <dsp:cNvSpPr/>
      </dsp:nvSpPr>
      <dsp:spPr>
        <a:xfrm>
          <a:off x="4107484" y="2510286"/>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HUD approves action plan</a:t>
          </a:r>
        </a:p>
      </dsp:txBody>
      <dsp:txXfrm>
        <a:off x="4107484" y="2567309"/>
        <a:ext cx="5990159" cy="342136"/>
      </dsp:txXfrm>
    </dsp:sp>
    <dsp:sp modelId="{A042445B-45BB-4C0C-8D3D-4806C9EFA528}">
      <dsp:nvSpPr>
        <dsp:cNvPr id="0" name=""/>
        <dsp:cNvSpPr/>
      </dsp:nvSpPr>
      <dsp:spPr>
        <a:xfrm>
          <a:off x="0" y="2510286"/>
          <a:ext cx="4107484" cy="456182"/>
        </a:xfrm>
        <a:prstGeom prst="roundRect">
          <a:avLst/>
        </a:prstGeom>
        <a:solidFill>
          <a:schemeClr val="accent5">
            <a:shade val="80000"/>
            <a:hueOff val="193760"/>
            <a:satOff val="3696"/>
            <a:lumOff val="16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August</a:t>
          </a:r>
          <a:endParaRPr lang="en-US" sz="2400" b="1" kern="1200" dirty="0"/>
        </a:p>
      </dsp:txBody>
      <dsp:txXfrm>
        <a:off x="22269" y="2532555"/>
        <a:ext cx="4062946" cy="411644"/>
      </dsp:txXfrm>
    </dsp:sp>
    <dsp:sp modelId="{4D8244D2-99FD-4B1E-AA61-05779AC7A7C1}">
      <dsp:nvSpPr>
        <dsp:cNvPr id="0" name=""/>
        <dsp:cNvSpPr/>
      </dsp:nvSpPr>
      <dsp:spPr>
        <a:xfrm>
          <a:off x="4107484" y="3012086"/>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Receive grant agreement</a:t>
          </a:r>
        </a:p>
      </dsp:txBody>
      <dsp:txXfrm>
        <a:off x="4107484" y="3069109"/>
        <a:ext cx="5990159" cy="342136"/>
      </dsp:txXfrm>
    </dsp:sp>
    <dsp:sp modelId="{5D3463C3-8C2E-4169-9827-5D192A79BC0D}">
      <dsp:nvSpPr>
        <dsp:cNvPr id="0" name=""/>
        <dsp:cNvSpPr/>
      </dsp:nvSpPr>
      <dsp:spPr>
        <a:xfrm>
          <a:off x="0" y="3012086"/>
          <a:ext cx="4107484" cy="456182"/>
        </a:xfrm>
        <a:prstGeom prst="roundRect">
          <a:avLst/>
        </a:prstGeom>
        <a:solidFill>
          <a:schemeClr val="accent5">
            <a:shade val="80000"/>
            <a:hueOff val="232512"/>
            <a:satOff val="4436"/>
            <a:lumOff val="1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September</a:t>
          </a:r>
        </a:p>
      </dsp:txBody>
      <dsp:txXfrm>
        <a:off x="22269" y="3034355"/>
        <a:ext cx="4062946" cy="411644"/>
      </dsp:txXfrm>
    </dsp:sp>
    <dsp:sp modelId="{5AA864D2-A56E-4643-979A-41A10B818A55}">
      <dsp:nvSpPr>
        <dsp:cNvPr id="0" name=""/>
        <dsp:cNvSpPr/>
      </dsp:nvSpPr>
      <dsp:spPr>
        <a:xfrm>
          <a:off x="4107484" y="3513887"/>
          <a:ext cx="6161227" cy="45618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r>
            <a:rPr lang="en-US" sz="2800" kern="1200" dirty="0"/>
            <a:t>Initial programs begin rollout</a:t>
          </a:r>
        </a:p>
      </dsp:txBody>
      <dsp:txXfrm>
        <a:off x="4107484" y="3570910"/>
        <a:ext cx="5990159" cy="342136"/>
      </dsp:txXfrm>
    </dsp:sp>
    <dsp:sp modelId="{85914343-183E-49F9-ACDB-761661AD416E}">
      <dsp:nvSpPr>
        <dsp:cNvPr id="0" name=""/>
        <dsp:cNvSpPr/>
      </dsp:nvSpPr>
      <dsp:spPr>
        <a:xfrm>
          <a:off x="0" y="3513887"/>
          <a:ext cx="4107484" cy="456182"/>
        </a:xfrm>
        <a:prstGeom prst="round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Winter of 2025 – 2026</a:t>
          </a:r>
        </a:p>
      </dsp:txBody>
      <dsp:txXfrm>
        <a:off x="22269" y="3536156"/>
        <a:ext cx="4062946" cy="411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D921-1979-44C0-8320-EBBDE8AD9FBC}">
      <dsp:nvSpPr>
        <dsp:cNvPr id="0" name=""/>
        <dsp:cNvSpPr/>
      </dsp:nvSpPr>
      <dsp:spPr>
        <a:xfrm>
          <a:off x="275580" y="227744"/>
          <a:ext cx="1368557" cy="136855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49800-EFBB-4588-A65A-BB42DCB702F3}">
      <dsp:nvSpPr>
        <dsp:cNvPr id="0" name=""/>
        <dsp:cNvSpPr/>
      </dsp:nvSpPr>
      <dsp:spPr>
        <a:xfrm>
          <a:off x="562978" y="515141"/>
          <a:ext cx="793763" cy="793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08680-1981-4440-A4EA-E39B7BAE0542}">
      <dsp:nvSpPr>
        <dsp:cNvPr id="0" name=""/>
        <dsp:cNvSpPr/>
      </dsp:nvSpPr>
      <dsp:spPr>
        <a:xfrm>
          <a:off x="1937401" y="227744"/>
          <a:ext cx="3225886" cy="136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Be confident in what you know</a:t>
          </a:r>
        </a:p>
      </dsp:txBody>
      <dsp:txXfrm>
        <a:off x="1937401" y="227744"/>
        <a:ext cx="3225886" cy="1368557"/>
      </dsp:txXfrm>
    </dsp:sp>
    <dsp:sp modelId="{53B653BD-2733-4E12-92F0-114E7028C9BD}">
      <dsp:nvSpPr>
        <dsp:cNvPr id="0" name=""/>
        <dsp:cNvSpPr/>
      </dsp:nvSpPr>
      <dsp:spPr>
        <a:xfrm>
          <a:off x="5725374" y="227744"/>
          <a:ext cx="1368557" cy="136855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FE30D-AD8A-47B5-8406-83D3384B4BDB}">
      <dsp:nvSpPr>
        <dsp:cNvPr id="0" name=""/>
        <dsp:cNvSpPr/>
      </dsp:nvSpPr>
      <dsp:spPr>
        <a:xfrm>
          <a:off x="6012771" y="515141"/>
          <a:ext cx="793763" cy="793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94F17-7D47-4B5A-99B4-CC3737225487}">
      <dsp:nvSpPr>
        <dsp:cNvPr id="0" name=""/>
        <dsp:cNvSpPr/>
      </dsp:nvSpPr>
      <dsp:spPr>
        <a:xfrm>
          <a:off x="7387194" y="227744"/>
          <a:ext cx="3225886" cy="136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Don’t be afraid of change</a:t>
          </a:r>
        </a:p>
      </dsp:txBody>
      <dsp:txXfrm>
        <a:off x="7387194" y="227744"/>
        <a:ext cx="3225886" cy="1368557"/>
      </dsp:txXfrm>
    </dsp:sp>
    <dsp:sp modelId="{2FA4A5C4-7900-4277-BABA-EF0B7FC499E8}">
      <dsp:nvSpPr>
        <dsp:cNvPr id="0" name=""/>
        <dsp:cNvSpPr/>
      </dsp:nvSpPr>
      <dsp:spPr>
        <a:xfrm>
          <a:off x="275580" y="2250209"/>
          <a:ext cx="1368557" cy="136855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C7683-8D16-45EA-86DA-BDFE5EF0D386}">
      <dsp:nvSpPr>
        <dsp:cNvPr id="0" name=""/>
        <dsp:cNvSpPr/>
      </dsp:nvSpPr>
      <dsp:spPr>
        <a:xfrm>
          <a:off x="562978" y="2537606"/>
          <a:ext cx="793763" cy="7937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1EFC1-4006-40A6-A463-C05E9A3DC14C}">
      <dsp:nvSpPr>
        <dsp:cNvPr id="0" name=""/>
        <dsp:cNvSpPr/>
      </dsp:nvSpPr>
      <dsp:spPr>
        <a:xfrm>
          <a:off x="1937401" y="2250209"/>
          <a:ext cx="3225886" cy="136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Operate with clear lines of communication</a:t>
          </a:r>
        </a:p>
      </dsp:txBody>
      <dsp:txXfrm>
        <a:off x="1937401" y="2250209"/>
        <a:ext cx="3225886" cy="1368557"/>
      </dsp:txXfrm>
    </dsp:sp>
    <dsp:sp modelId="{83BCACAA-DEFC-4CA2-9B80-4DDE613CBE23}">
      <dsp:nvSpPr>
        <dsp:cNvPr id="0" name=""/>
        <dsp:cNvSpPr/>
      </dsp:nvSpPr>
      <dsp:spPr>
        <a:xfrm>
          <a:off x="5725374" y="2250209"/>
          <a:ext cx="1368557" cy="136855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DA59C-9AAE-46EB-A078-A84A81CA1C9F}">
      <dsp:nvSpPr>
        <dsp:cNvPr id="0" name=""/>
        <dsp:cNvSpPr/>
      </dsp:nvSpPr>
      <dsp:spPr>
        <a:xfrm>
          <a:off x="6012771" y="2537606"/>
          <a:ext cx="793763" cy="7937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427D0-1B0B-4EDF-ABAB-6BE9A02973E4}">
      <dsp:nvSpPr>
        <dsp:cNvPr id="0" name=""/>
        <dsp:cNvSpPr/>
      </dsp:nvSpPr>
      <dsp:spPr>
        <a:xfrm>
          <a:off x="7387194" y="2250209"/>
          <a:ext cx="3225886" cy="136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Set and manage expectations – with citizens, with team members and with administration</a:t>
          </a:r>
        </a:p>
      </dsp:txBody>
      <dsp:txXfrm>
        <a:off x="7387194" y="2250209"/>
        <a:ext cx="3225886" cy="136855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61003-0042-2803-9907-03AE762AF50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29269D-A3AF-6F16-8E84-3B73CDD9EEF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0D1D3194-DBDF-0767-E8F8-962339BEB64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A97F0-DBC9-0E49-3B26-3684123648A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7DD38B1-7F50-41E4-A59C-7ACB32DC9EF2}" type="slidenum">
              <a:rPr lang="en-US" smtClean="0"/>
              <a:t>‹#›</a:t>
            </a:fld>
            <a:endParaRPr lang="en-US"/>
          </a:p>
        </p:txBody>
      </p:sp>
    </p:spTree>
    <p:extLst>
      <p:ext uri="{BB962C8B-B14F-4D97-AF65-F5344CB8AC3E}">
        <p14:creationId xmlns:p14="http://schemas.microsoft.com/office/powerpoint/2010/main" val="35098113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605555-91BA-4E6E-BE87-84023391F854}" type="slidenum">
              <a:rPr lang="en-US" smtClean="0"/>
              <a:t>‹#›</a:t>
            </a:fld>
            <a:endParaRPr lang="en-US"/>
          </a:p>
        </p:txBody>
      </p:sp>
    </p:spTree>
    <p:extLst>
      <p:ext uri="{BB962C8B-B14F-4D97-AF65-F5344CB8AC3E}">
        <p14:creationId xmlns:p14="http://schemas.microsoft.com/office/powerpoint/2010/main" val="69088806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Needs Survey = over 2,000 respondents, over 1,100 completed.</a:t>
            </a:r>
          </a:p>
          <a:p>
            <a:r>
              <a:rPr lang="en-US" dirty="0"/>
              <a:t>Budget game = over 1,300 players</a:t>
            </a:r>
          </a:p>
        </p:txBody>
      </p:sp>
      <p:sp>
        <p:nvSpPr>
          <p:cNvPr id="4" name="Slide Number Placeholder 3"/>
          <p:cNvSpPr>
            <a:spLocks noGrp="1"/>
          </p:cNvSpPr>
          <p:nvPr>
            <p:ph type="sldNum" sz="quarter" idx="5"/>
          </p:nvPr>
        </p:nvSpPr>
        <p:spPr/>
        <p:txBody>
          <a:bodyPr/>
          <a:lstStyle/>
          <a:p>
            <a:fld id="{C7605555-91BA-4E6E-BE87-84023391F854}" type="slidenum">
              <a:rPr lang="en-US" smtClean="0"/>
              <a:t>8</a:t>
            </a:fld>
            <a:endParaRPr lang="en-US"/>
          </a:p>
        </p:txBody>
      </p:sp>
      <p:sp>
        <p:nvSpPr>
          <p:cNvPr id="5" name="Date Placeholder 4">
            <a:extLst>
              <a:ext uri="{FF2B5EF4-FFF2-40B4-BE49-F238E27FC236}">
                <a16:creationId xmlns:a16="http://schemas.microsoft.com/office/drawing/2014/main" id="{7EB27C4B-0272-8110-8051-6448E17F85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5322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 is (estimated impact – funds available) X 1.3 …….. We increase 30% to account for resiliency costs and inflation.</a:t>
            </a:r>
          </a:p>
          <a:p>
            <a:r>
              <a:rPr lang="en-US" dirty="0"/>
              <a:t>Data methodology approaches are similar across the board – we use the same calculations the state of </a:t>
            </a:r>
            <a:r>
              <a:rPr lang="en-US" dirty="0" err="1"/>
              <a:t>florida</a:t>
            </a:r>
            <a:r>
              <a:rPr lang="en-US" dirty="0"/>
              <a:t> are for their allocation – then added specific infra projects identified</a:t>
            </a:r>
          </a:p>
        </p:txBody>
      </p:sp>
      <p:sp>
        <p:nvSpPr>
          <p:cNvPr id="4" name="Slide Number Placeholder 3"/>
          <p:cNvSpPr>
            <a:spLocks noGrp="1"/>
          </p:cNvSpPr>
          <p:nvPr>
            <p:ph type="sldNum" sz="quarter" idx="5"/>
          </p:nvPr>
        </p:nvSpPr>
        <p:spPr/>
        <p:txBody>
          <a:bodyPr/>
          <a:lstStyle/>
          <a:p>
            <a:fld id="{C7605555-91BA-4E6E-BE87-84023391F854}" type="slidenum">
              <a:rPr lang="en-US" smtClean="0"/>
              <a:t>9</a:t>
            </a:fld>
            <a:endParaRPr lang="en-US"/>
          </a:p>
        </p:txBody>
      </p:sp>
      <p:sp>
        <p:nvSpPr>
          <p:cNvPr id="5" name="Date Placeholder 4">
            <a:extLst>
              <a:ext uri="{FF2B5EF4-FFF2-40B4-BE49-F238E27FC236}">
                <a16:creationId xmlns:a16="http://schemas.microsoft.com/office/drawing/2014/main" id="{1722ED51-0279-3FEB-7994-24C4CF93BFC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9242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6B101F-B7F1-D361-946C-43267A09798D}"/>
              </a:ext>
            </a:extLst>
          </p:cNvPr>
          <p:cNvSpPr>
            <a:spLocks noGrp="1"/>
          </p:cNvSpPr>
          <p:nvPr>
            <p:ph type="subTitle" idx="1"/>
          </p:nvPr>
        </p:nvSpPr>
        <p:spPr>
          <a:xfrm>
            <a:off x="615950" y="1859081"/>
            <a:ext cx="10737850" cy="363366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311EF5A2-3237-F7EE-C7CB-8051D01B7E86}"/>
              </a:ext>
            </a:extLst>
          </p:cNvPr>
          <p:cNvSpPr>
            <a:spLocks noGrp="1"/>
          </p:cNvSpPr>
          <p:nvPr>
            <p:ph type="title"/>
          </p:nvPr>
        </p:nvSpPr>
        <p:spPr>
          <a:xfrm>
            <a:off x="615950" y="365125"/>
            <a:ext cx="1073785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067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63519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A477-C5C2-CBEF-FE3A-BBBE109C4509}"/>
              </a:ext>
            </a:extLst>
          </p:cNvPr>
          <p:cNvSpPr>
            <a:spLocks noGrp="1"/>
          </p:cNvSpPr>
          <p:nvPr>
            <p:ph type="title"/>
          </p:nvPr>
        </p:nvSpPr>
        <p:spPr>
          <a:xfrm>
            <a:off x="424206" y="631596"/>
            <a:ext cx="9898145" cy="1059092"/>
          </a:xfrm>
          <a:prstGeom prst="rect">
            <a:avLst/>
          </a:prstGeo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CCB0867F-E9FA-E725-C31D-2AFCB6429B40}"/>
              </a:ext>
            </a:extLst>
          </p:cNvPr>
          <p:cNvSpPr>
            <a:spLocks noGrp="1"/>
          </p:cNvSpPr>
          <p:nvPr>
            <p:ph type="body" sz="quarter" idx="10"/>
          </p:nvPr>
        </p:nvSpPr>
        <p:spPr>
          <a:xfrm>
            <a:off x="423863" y="2046288"/>
            <a:ext cx="10972800" cy="3854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55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B85D0C-C611-4425-C268-548674123A40}"/>
              </a:ext>
            </a:extLst>
          </p:cNvPr>
          <p:cNvSpPr>
            <a:spLocks noGrp="1"/>
          </p:cNvSpPr>
          <p:nvPr>
            <p:ph type="title"/>
          </p:nvPr>
        </p:nvSpPr>
        <p:spPr>
          <a:xfrm>
            <a:off x="424206" y="631596"/>
            <a:ext cx="9898145" cy="1059092"/>
          </a:xfrm>
          <a:prstGeom prst="rect">
            <a:avLst/>
          </a:prstGeo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F185E05-EA27-1134-D11E-1D25E3AB03DC}"/>
              </a:ext>
            </a:extLst>
          </p:cNvPr>
          <p:cNvSpPr>
            <a:spLocks noGrp="1"/>
          </p:cNvSpPr>
          <p:nvPr>
            <p:ph sz="quarter" idx="10"/>
          </p:nvPr>
        </p:nvSpPr>
        <p:spPr>
          <a:xfrm>
            <a:off x="423863" y="2017713"/>
            <a:ext cx="10888662" cy="3846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331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2998-A4B4-0228-1A25-4A460D434442}"/>
              </a:ext>
            </a:extLst>
          </p:cNvPr>
          <p:cNvSpPr>
            <a:spLocks noGrp="1"/>
          </p:cNvSpPr>
          <p:nvPr>
            <p:ph type="title"/>
          </p:nvPr>
        </p:nvSpPr>
        <p:spPr>
          <a:xfrm>
            <a:off x="615950" y="365125"/>
            <a:ext cx="1073785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C3D8198-2E13-3DEF-1721-C481160C1659}"/>
              </a:ext>
            </a:extLst>
          </p:cNvPr>
          <p:cNvSpPr>
            <a:spLocks noGrp="1"/>
          </p:cNvSpPr>
          <p:nvPr>
            <p:ph idx="1"/>
          </p:nvPr>
        </p:nvSpPr>
        <p:spPr>
          <a:xfrm>
            <a:off x="615950" y="1825625"/>
            <a:ext cx="10737850" cy="3887198"/>
          </a:xfrm>
          <a:prstGeom prst="rect">
            <a:avLst/>
          </a:prstGeo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532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F5E5-8763-E92D-87BF-5CFC03512588}"/>
              </a:ext>
            </a:extLst>
          </p:cNvPr>
          <p:cNvSpPr>
            <a:spLocks noGrp="1"/>
          </p:cNvSpPr>
          <p:nvPr>
            <p:ph type="title" hasCustomPrompt="1"/>
          </p:nvPr>
        </p:nvSpPr>
        <p:spPr>
          <a:xfrm>
            <a:off x="615950" y="603251"/>
            <a:ext cx="10731500" cy="1568450"/>
          </a:xfrm>
          <a:prstGeom prst="rect">
            <a:avLst/>
          </a:prstGeom>
        </p:spPr>
        <p:txBody>
          <a:bodyPr anchor="t"/>
          <a:lstStyle>
            <a:lvl1pPr>
              <a:defRPr sz="6000"/>
            </a:lvl1pPr>
          </a:lstStyle>
          <a:p>
            <a:r>
              <a:rPr lang="en-US" dirty="0"/>
              <a:t>Click to edit Master </a:t>
            </a:r>
            <a:br>
              <a:rPr lang="en-US" dirty="0"/>
            </a:br>
            <a:r>
              <a:rPr lang="en-US" dirty="0"/>
              <a:t>title style</a:t>
            </a:r>
          </a:p>
        </p:txBody>
      </p:sp>
      <p:sp>
        <p:nvSpPr>
          <p:cNvPr id="3" name="Text Placeholder 2">
            <a:extLst>
              <a:ext uri="{FF2B5EF4-FFF2-40B4-BE49-F238E27FC236}">
                <a16:creationId xmlns:a16="http://schemas.microsoft.com/office/drawing/2014/main" id="{2F657CD9-8192-FE0A-8EEF-F5041099BAEC}"/>
              </a:ext>
            </a:extLst>
          </p:cNvPr>
          <p:cNvSpPr>
            <a:spLocks noGrp="1"/>
          </p:cNvSpPr>
          <p:nvPr>
            <p:ph type="body" idx="1"/>
          </p:nvPr>
        </p:nvSpPr>
        <p:spPr>
          <a:xfrm>
            <a:off x="615950" y="2616201"/>
            <a:ext cx="10731500" cy="287654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2598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04DA-D4AF-4130-72A4-111EFEA54F76}"/>
              </a:ext>
            </a:extLst>
          </p:cNvPr>
          <p:cNvSpPr>
            <a:spLocks noGrp="1"/>
          </p:cNvSpPr>
          <p:nvPr>
            <p:ph type="title"/>
          </p:nvPr>
        </p:nvSpPr>
        <p:spPr>
          <a:xfrm>
            <a:off x="603250" y="365125"/>
            <a:ext cx="1075055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690E8AE-113E-7CC2-C488-DB046BF5373D}"/>
              </a:ext>
            </a:extLst>
          </p:cNvPr>
          <p:cNvSpPr>
            <a:spLocks noGrp="1"/>
          </p:cNvSpPr>
          <p:nvPr>
            <p:ph sz="half" idx="1"/>
          </p:nvPr>
        </p:nvSpPr>
        <p:spPr>
          <a:xfrm>
            <a:off x="603250" y="1825625"/>
            <a:ext cx="5416550" cy="39338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0285862-DF4B-4EDC-B1BA-305E993C6B11}"/>
              </a:ext>
            </a:extLst>
          </p:cNvPr>
          <p:cNvSpPr>
            <a:spLocks noGrp="1"/>
          </p:cNvSpPr>
          <p:nvPr>
            <p:ph sz="half" idx="2"/>
          </p:nvPr>
        </p:nvSpPr>
        <p:spPr>
          <a:xfrm>
            <a:off x="6172200" y="1825625"/>
            <a:ext cx="5181600" cy="40322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78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E31C3-C74F-1A7B-3FFE-0164A75C03C7}"/>
              </a:ext>
            </a:extLst>
          </p:cNvPr>
          <p:cNvSpPr>
            <a:spLocks noGrp="1"/>
          </p:cNvSpPr>
          <p:nvPr>
            <p:ph type="title"/>
          </p:nvPr>
        </p:nvSpPr>
        <p:spPr>
          <a:xfrm>
            <a:off x="838200" y="396285"/>
            <a:ext cx="10515600" cy="13288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053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A696-ED8C-3123-E3E1-44EEB4D28DF0}"/>
              </a:ext>
            </a:extLst>
          </p:cNvPr>
          <p:cNvSpPr>
            <a:spLocks noGrp="1"/>
          </p:cNvSpPr>
          <p:nvPr>
            <p:ph type="title"/>
          </p:nvPr>
        </p:nvSpPr>
        <p:spPr>
          <a:xfrm>
            <a:off x="839788" y="457200"/>
            <a:ext cx="3932237" cy="996950"/>
          </a:xfrm>
          <a:prstGeom prst="rect">
            <a:avLst/>
          </a:prstGeo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36AD7A2-8C40-AE4A-4815-8D150E106F7F}"/>
              </a:ext>
            </a:extLst>
          </p:cNvPr>
          <p:cNvSpPr>
            <a:spLocks noGrp="1"/>
          </p:cNvSpPr>
          <p:nvPr>
            <p:ph idx="1"/>
          </p:nvPr>
        </p:nvSpPr>
        <p:spPr>
          <a:xfrm>
            <a:off x="5183188" y="895349"/>
            <a:ext cx="6113462" cy="496570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A70F694-7EA8-7722-8C93-C918B954C37E}"/>
              </a:ext>
            </a:extLst>
          </p:cNvPr>
          <p:cNvSpPr>
            <a:spLocks noGrp="1"/>
          </p:cNvSpPr>
          <p:nvPr>
            <p:ph type="body" sz="half" idx="2"/>
          </p:nvPr>
        </p:nvSpPr>
        <p:spPr>
          <a:xfrm>
            <a:off x="839788" y="1606550"/>
            <a:ext cx="3932237" cy="42624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170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28B8-D101-C0D3-7F0A-585D60BD24FD}"/>
              </a:ext>
            </a:extLst>
          </p:cNvPr>
          <p:cNvSpPr>
            <a:spLocks noGrp="1"/>
          </p:cNvSpPr>
          <p:nvPr>
            <p:ph type="title"/>
          </p:nvPr>
        </p:nvSpPr>
        <p:spPr>
          <a:xfrm>
            <a:off x="839788" y="457200"/>
            <a:ext cx="3932237" cy="1600200"/>
          </a:xfrm>
          <a:prstGeom prst="rect">
            <a:avLst/>
          </a:prstGeo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0A5CA3B-36D8-EE51-7AFA-D62E7A0C56B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0616926-E525-DDCB-ADFA-F2B73CD0ED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4138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1BED-73C7-6745-CB96-270CBF1A67E3}"/>
              </a:ext>
            </a:extLst>
          </p:cNvPr>
          <p:cNvSpPr>
            <a:spLocks noGrp="1"/>
          </p:cNvSpPr>
          <p:nvPr>
            <p:ph type="title"/>
          </p:nvPr>
        </p:nvSpPr>
        <p:spPr>
          <a:xfrm>
            <a:off x="609600" y="365125"/>
            <a:ext cx="107442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613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251A-13C9-934F-F8F3-EC750C8876EA}"/>
              </a:ext>
            </a:extLst>
          </p:cNvPr>
          <p:cNvSpPr>
            <a:spLocks noGrp="1"/>
          </p:cNvSpPr>
          <p:nvPr>
            <p:ph type="title"/>
          </p:nvPr>
        </p:nvSpPr>
        <p:spPr>
          <a:xfrm>
            <a:off x="603250" y="365125"/>
            <a:ext cx="1075055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6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371539-AE5A-66CA-BE30-C96DE57100AE}"/>
              </a:ext>
            </a:extLst>
          </p:cNvPr>
          <p:cNvSpPr txBox="1"/>
          <p:nvPr userDrawn="1"/>
        </p:nvSpPr>
        <p:spPr>
          <a:xfrm>
            <a:off x="963657" y="6272905"/>
            <a:ext cx="67380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mn-lt"/>
              </a:rPr>
              <a:t>Better Future </a:t>
            </a:r>
            <a:r>
              <a:rPr lang="en-US" sz="1800" dirty="0">
                <a:solidFill>
                  <a:schemeClr val="bg1"/>
                </a:solidFill>
                <a:latin typeface="+mn-lt"/>
                <a:ea typeface="Calibri" panose="020F0502020204030204" pitchFamily="34" charset="0"/>
                <a:cs typeface="Calibri" panose="020F0502020204030204" pitchFamily="34" charset="0"/>
              </a:rPr>
              <a:t>| Disaster Recovery Funds</a:t>
            </a:r>
          </a:p>
        </p:txBody>
      </p:sp>
      <p:pic>
        <p:nvPicPr>
          <p:cNvPr id="9" name="Picture 8">
            <a:extLst>
              <a:ext uri="{FF2B5EF4-FFF2-40B4-BE49-F238E27FC236}">
                <a16:creationId xmlns:a16="http://schemas.microsoft.com/office/drawing/2014/main" id="{9F0EEE60-0677-CBE4-FB28-D25C9DD31BB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567447" y="6238680"/>
            <a:ext cx="1408230" cy="450691"/>
          </a:xfrm>
          <a:prstGeom prst="rect">
            <a:avLst/>
          </a:prstGeom>
        </p:spPr>
      </p:pic>
      <p:pic>
        <p:nvPicPr>
          <p:cNvPr id="4" name="Picture 3">
            <a:extLst>
              <a:ext uri="{FF2B5EF4-FFF2-40B4-BE49-F238E27FC236}">
                <a16:creationId xmlns:a16="http://schemas.microsoft.com/office/drawing/2014/main" id="{C8D1C573-5F99-DB42-78B3-A10662E29F0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216323" y="6165130"/>
            <a:ext cx="471207" cy="552522"/>
          </a:xfrm>
          <a:prstGeom prst="rect">
            <a:avLst/>
          </a:prstGeom>
        </p:spPr>
      </p:pic>
    </p:spTree>
    <p:extLst>
      <p:ext uri="{BB962C8B-B14F-4D97-AF65-F5344CB8AC3E}">
        <p14:creationId xmlns:p14="http://schemas.microsoft.com/office/powerpoint/2010/main" val="9374165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1" r:id="rId8"/>
    <p:sldLayoutId id="2147483695" r:id="rId9"/>
    <p:sldLayoutId id="2147483697" r:id="rId10"/>
  </p:sldLayoutIdLst>
  <p:txStyles>
    <p:titleStyle>
      <a:lvl1pPr algn="l" defTabSz="914400" rtl="0" eaLnBrk="1" latinLnBrk="0" hangingPunct="1">
        <a:lnSpc>
          <a:spcPct val="90000"/>
        </a:lnSpc>
        <a:spcBef>
          <a:spcPct val="0"/>
        </a:spcBef>
        <a:buNone/>
        <a:defRPr sz="4500" b="1" kern="1200" spc="-150">
          <a:solidFill>
            <a:srgbClr val="4862A9"/>
          </a:solidFill>
          <a:latin typeface="+mj-lt"/>
          <a:ea typeface="Gadugi" panose="020B05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A7E5031-7DF5-52C0-D900-9856F87B1E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4571" y="6143563"/>
            <a:ext cx="1378968" cy="440774"/>
          </a:xfrm>
          <a:prstGeom prst="rect">
            <a:avLst/>
          </a:prstGeom>
        </p:spPr>
      </p:pic>
      <p:pic>
        <p:nvPicPr>
          <p:cNvPr id="9" name="Picture 8">
            <a:extLst>
              <a:ext uri="{FF2B5EF4-FFF2-40B4-BE49-F238E27FC236}">
                <a16:creationId xmlns:a16="http://schemas.microsoft.com/office/drawing/2014/main" id="{66075C4D-DE8B-F15D-9AE6-A437A2B0B4E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484991" y="151686"/>
            <a:ext cx="514526" cy="603316"/>
          </a:xfrm>
          <a:prstGeom prst="rect">
            <a:avLst/>
          </a:prstGeom>
        </p:spPr>
      </p:pic>
      <p:pic>
        <p:nvPicPr>
          <p:cNvPr id="11" name="Picture 10">
            <a:extLst>
              <a:ext uri="{FF2B5EF4-FFF2-40B4-BE49-F238E27FC236}">
                <a16:creationId xmlns:a16="http://schemas.microsoft.com/office/drawing/2014/main" id="{87CB627D-C538-364D-F045-3737AEF3CC9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928701" y="6327393"/>
            <a:ext cx="1913997" cy="309170"/>
          </a:xfrm>
          <a:prstGeom prst="rect">
            <a:avLst/>
          </a:prstGeom>
        </p:spPr>
      </p:pic>
      <p:sp>
        <p:nvSpPr>
          <p:cNvPr id="12" name="TextBox 11">
            <a:extLst>
              <a:ext uri="{FF2B5EF4-FFF2-40B4-BE49-F238E27FC236}">
                <a16:creationId xmlns:a16="http://schemas.microsoft.com/office/drawing/2014/main" id="{65DBBDAE-69C5-495D-585D-37C3C2A927E7}"/>
              </a:ext>
            </a:extLst>
          </p:cNvPr>
          <p:cNvSpPr txBox="1"/>
          <p:nvPr userDrawn="1"/>
        </p:nvSpPr>
        <p:spPr>
          <a:xfrm>
            <a:off x="8860060" y="6259511"/>
            <a:ext cx="3082895" cy="369332"/>
          </a:xfrm>
          <a:prstGeom prst="rect">
            <a:avLst/>
          </a:prstGeom>
          <a:noFill/>
        </p:spPr>
        <p:txBody>
          <a:bodyPr wrap="none" rtlCol="0">
            <a:spAutoFit/>
          </a:bodyPr>
          <a:lstStyle/>
          <a:p>
            <a:r>
              <a:rPr lang="en-US" b="1" dirty="0">
                <a:solidFill>
                  <a:srgbClr val="4862A9"/>
                </a:solidFill>
              </a:rPr>
              <a:t>| Disaster Recovery Funds</a:t>
            </a:r>
          </a:p>
        </p:txBody>
      </p:sp>
    </p:spTree>
    <p:extLst>
      <p:ext uri="{BB962C8B-B14F-4D97-AF65-F5344CB8AC3E}">
        <p14:creationId xmlns:p14="http://schemas.microsoft.com/office/powerpoint/2010/main" val="978430768"/>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235734"/>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mailto:mesbjerg@mypasco.net"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60A5AB-F69C-5EFE-D0B2-E7C44169E613}"/>
              </a:ext>
            </a:extLst>
          </p:cNvPr>
          <p:cNvSpPr txBox="1">
            <a:spLocks/>
          </p:cNvSpPr>
          <p:nvPr/>
        </p:nvSpPr>
        <p:spPr>
          <a:xfrm>
            <a:off x="2817845" y="5651523"/>
            <a:ext cx="4954555" cy="7788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000" b="1" spc="-150" dirty="0">
              <a:solidFill>
                <a:srgbClr val="4862A9"/>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84887116-39D3-90B1-064E-4684AE454FC4}"/>
              </a:ext>
            </a:extLst>
          </p:cNvPr>
          <p:cNvSpPr txBox="1">
            <a:spLocks/>
          </p:cNvSpPr>
          <p:nvPr/>
        </p:nvSpPr>
        <p:spPr>
          <a:xfrm>
            <a:off x="2907793" y="5538006"/>
            <a:ext cx="5038344" cy="10058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FontTx/>
              <a:buNone/>
              <a:defRPr/>
            </a:pPr>
            <a:r>
              <a:rPr lang="en-US" sz="2000" b="1" dirty="0">
                <a:solidFill>
                  <a:schemeClr val="tx1">
                    <a:lumMod val="85000"/>
                    <a:lumOff val="15000"/>
                  </a:schemeClr>
                </a:solidFill>
                <a:latin typeface="Arial" panose="020B0604020202020204" pitchFamily="34" charset="0"/>
                <a:cs typeface="Arial" panose="020B0604020202020204" pitchFamily="34" charset="0"/>
              </a:rPr>
              <a:t>Marcy Esbjerg, MPA</a:t>
            </a:r>
          </a:p>
          <a:p>
            <a:pPr algn="l">
              <a:lnSpc>
                <a:spcPct val="100000"/>
              </a:lnSpc>
              <a:spcBef>
                <a:spcPts val="0"/>
              </a:spcBef>
              <a:buFontTx/>
              <a:buNone/>
              <a:defRPr/>
            </a:pPr>
            <a:r>
              <a:rPr lang="en-US" sz="2000" b="1" dirty="0">
                <a:solidFill>
                  <a:schemeClr val="tx1">
                    <a:lumMod val="85000"/>
                    <a:lumOff val="15000"/>
                  </a:schemeClr>
                </a:solidFill>
                <a:latin typeface="Arial" panose="020B0604020202020204" pitchFamily="34" charset="0"/>
                <a:cs typeface="Arial" panose="020B0604020202020204" pitchFamily="34" charset="0"/>
              </a:rPr>
              <a:t>Senior Program Administrator</a:t>
            </a:r>
          </a:p>
          <a:p>
            <a:pPr algn="l">
              <a:lnSpc>
                <a:spcPct val="100000"/>
              </a:lnSpc>
              <a:spcBef>
                <a:spcPts val="0"/>
              </a:spcBef>
              <a:buFontTx/>
              <a:buNone/>
              <a:defRPr/>
            </a:pPr>
            <a:r>
              <a:rPr lang="en-US" sz="2000" b="1" dirty="0">
                <a:solidFill>
                  <a:schemeClr val="tx1">
                    <a:lumMod val="85000"/>
                    <a:lumOff val="15000"/>
                  </a:schemeClr>
                </a:solidFill>
                <a:latin typeface="Arial" panose="020B0604020202020204" pitchFamily="34" charset="0"/>
                <a:cs typeface="Arial" panose="020B0604020202020204" pitchFamily="34" charset="0"/>
              </a:rPr>
              <a:t>Office of Disaster Recovery Resources</a:t>
            </a:r>
          </a:p>
        </p:txBody>
      </p:sp>
      <p:pic>
        <p:nvPicPr>
          <p:cNvPr id="3" name="Picture 2" descr="Logo&#10;&#10;Description automatically generated">
            <a:extLst>
              <a:ext uri="{FF2B5EF4-FFF2-40B4-BE49-F238E27FC236}">
                <a16:creationId xmlns:a16="http://schemas.microsoft.com/office/drawing/2014/main" id="{B6349820-644F-23BE-D613-2D13C7866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95" y="5740568"/>
            <a:ext cx="1879347" cy="600716"/>
          </a:xfrm>
          <a:prstGeom prst="rect">
            <a:avLst/>
          </a:prstGeom>
        </p:spPr>
      </p:pic>
      <p:pic>
        <p:nvPicPr>
          <p:cNvPr id="8" name="Picture 7">
            <a:extLst>
              <a:ext uri="{FF2B5EF4-FFF2-40B4-BE49-F238E27FC236}">
                <a16:creationId xmlns:a16="http://schemas.microsoft.com/office/drawing/2014/main" id="{38A8525F-43C5-4F31-7BCB-64CABB95F1EF}"/>
              </a:ext>
            </a:extLst>
          </p:cNvPr>
          <p:cNvPicPr>
            <a:picLocks noChangeAspect="1"/>
          </p:cNvPicPr>
          <p:nvPr/>
        </p:nvPicPr>
        <p:blipFill>
          <a:blip r:embed="rId4"/>
          <a:stretch>
            <a:fillRect/>
          </a:stretch>
        </p:blipFill>
        <p:spPr>
          <a:xfrm>
            <a:off x="9165730" y="5594982"/>
            <a:ext cx="2520302" cy="948864"/>
          </a:xfrm>
          <a:prstGeom prst="rect">
            <a:avLst/>
          </a:prstGeom>
        </p:spPr>
      </p:pic>
    </p:spTree>
    <p:extLst>
      <p:ext uri="{BB962C8B-B14F-4D97-AF65-F5344CB8AC3E}">
        <p14:creationId xmlns:p14="http://schemas.microsoft.com/office/powerpoint/2010/main" val="261365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97DF-DC28-EBEA-44F3-3E40ED6A2C00}"/>
              </a:ext>
            </a:extLst>
          </p:cNvPr>
          <p:cNvSpPr>
            <a:spLocks noGrp="1"/>
          </p:cNvSpPr>
          <p:nvPr>
            <p:ph type="title"/>
          </p:nvPr>
        </p:nvSpPr>
        <p:spPr>
          <a:xfrm>
            <a:off x="615950" y="365125"/>
            <a:ext cx="10737850" cy="942467"/>
          </a:xfrm>
        </p:spPr>
        <p:txBody>
          <a:bodyPr/>
          <a:lstStyle/>
          <a:p>
            <a:r>
              <a:rPr lang="en-US" dirty="0"/>
              <a:t>Draft Action Plan – Program Allocations</a:t>
            </a:r>
          </a:p>
        </p:txBody>
      </p:sp>
      <p:sp>
        <p:nvSpPr>
          <p:cNvPr id="3" name="Content Placeholder 2">
            <a:extLst>
              <a:ext uri="{FF2B5EF4-FFF2-40B4-BE49-F238E27FC236}">
                <a16:creationId xmlns:a16="http://schemas.microsoft.com/office/drawing/2014/main" id="{FD6ECA0F-A387-B777-7C64-EC412B116A6F}"/>
              </a:ext>
            </a:extLst>
          </p:cNvPr>
          <p:cNvSpPr>
            <a:spLocks noGrp="1"/>
          </p:cNvSpPr>
          <p:nvPr>
            <p:ph idx="1"/>
          </p:nvPr>
        </p:nvSpPr>
        <p:spPr>
          <a:xfrm>
            <a:off x="615950" y="1097280"/>
            <a:ext cx="10737850" cy="4615543"/>
          </a:xfrm>
        </p:spPr>
        <p:txBody>
          <a:bodyPr/>
          <a:lstStyle/>
          <a:p>
            <a:pPr marL="0" indent="0">
              <a:buNone/>
            </a:pPr>
            <a:r>
              <a:rPr lang="en-US" sz="2000" b="0" dirty="0"/>
              <a:t>Keeping our programs broad will allow us maximum flexibility to respond to community demand. Not only will we avoid substantial amendments that freeze our funding, but we can reallocate project savings to other projects of similar type. </a:t>
            </a:r>
          </a:p>
          <a:p>
            <a:pPr marL="0" indent="0">
              <a:buNone/>
            </a:pPr>
            <a:endParaRPr lang="en-US" sz="2000" b="0" dirty="0"/>
          </a:p>
        </p:txBody>
      </p:sp>
      <p:graphicFrame>
        <p:nvGraphicFramePr>
          <p:cNvPr id="5" name="Table 4">
            <a:extLst>
              <a:ext uri="{FF2B5EF4-FFF2-40B4-BE49-F238E27FC236}">
                <a16:creationId xmlns:a16="http://schemas.microsoft.com/office/drawing/2014/main" id="{AFC261EE-DCC2-40A2-2387-E656FE0AEB1B}"/>
              </a:ext>
            </a:extLst>
          </p:cNvPr>
          <p:cNvGraphicFramePr>
            <a:graphicFrameLocks noGrp="1"/>
          </p:cNvGraphicFramePr>
          <p:nvPr>
            <p:extLst>
              <p:ext uri="{D42A27DB-BD31-4B8C-83A1-F6EECF244321}">
                <p14:modId xmlns:p14="http://schemas.microsoft.com/office/powerpoint/2010/main" val="3399615021"/>
              </p:ext>
            </p:extLst>
          </p:nvPr>
        </p:nvGraphicFramePr>
        <p:xfrm>
          <a:off x="2983610" y="2039747"/>
          <a:ext cx="6224779" cy="3975304"/>
        </p:xfrm>
        <a:graphic>
          <a:graphicData uri="http://schemas.openxmlformats.org/drawingml/2006/table">
            <a:tbl>
              <a:tblPr/>
              <a:tblGrid>
                <a:gridCol w="3078611">
                  <a:extLst>
                    <a:ext uri="{9D8B030D-6E8A-4147-A177-3AD203B41FA5}">
                      <a16:colId xmlns:a16="http://schemas.microsoft.com/office/drawing/2014/main" val="1388820285"/>
                    </a:ext>
                  </a:extLst>
                </a:gridCol>
                <a:gridCol w="1573084">
                  <a:extLst>
                    <a:ext uri="{9D8B030D-6E8A-4147-A177-3AD203B41FA5}">
                      <a16:colId xmlns:a16="http://schemas.microsoft.com/office/drawing/2014/main" val="2846752374"/>
                    </a:ext>
                  </a:extLst>
                </a:gridCol>
                <a:gridCol w="1573084">
                  <a:extLst>
                    <a:ext uri="{9D8B030D-6E8A-4147-A177-3AD203B41FA5}">
                      <a16:colId xmlns:a16="http://schemas.microsoft.com/office/drawing/2014/main" val="211697808"/>
                    </a:ext>
                  </a:extLst>
                </a:gridCol>
              </a:tblGrid>
              <a:tr h="0">
                <a:tc>
                  <a:txBody>
                    <a:bodyPr/>
                    <a:lstStyle/>
                    <a:p>
                      <a:pPr algn="ctr" fontAlgn="ctr"/>
                      <a:r>
                        <a:rPr lang="en-US" sz="1200" b="1" i="0" u="none" strike="noStrike" dirty="0">
                          <a:solidFill>
                            <a:srgbClr val="000000"/>
                          </a:solidFill>
                          <a:effectLst/>
                          <a:latin typeface="Aptos Narrow" panose="020B0004020202020204" pitchFamily="34" charset="0"/>
                        </a:rPr>
                        <a:t>Category &amp; Programs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ptos Narrow" panose="020B0004020202020204" pitchFamily="34" charset="0"/>
                        </a:rPr>
                        <a:t>Proposed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ptos Narrow" panose="020B0004020202020204" pitchFamily="34" charset="0"/>
                        </a:rPr>
                        <a:t>% of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618379"/>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Housing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200" b="1" i="0" u="none" strike="noStrike" dirty="0">
                          <a:solidFill>
                            <a:srgbClr val="000000"/>
                          </a:solidFill>
                          <a:effectLst/>
                          <a:latin typeface="Aptos Narrow" panose="020B0004020202020204" pitchFamily="34" charset="0"/>
                        </a:rPr>
                        <a:t>$305,000,000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rowSpan="4">
                  <a:txBody>
                    <a:bodyPr/>
                    <a:lstStyle/>
                    <a:p>
                      <a:pPr algn="ctr" fontAlgn="ctr"/>
                      <a:r>
                        <a:rPr lang="en-US" sz="1600" b="1" i="0" u="none" strike="noStrike" dirty="0">
                          <a:solidFill>
                            <a:srgbClr val="000000"/>
                          </a:solidFill>
                          <a:effectLst/>
                          <a:latin typeface="Aptos Narrow" panose="020B00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24494988"/>
                  </a:ext>
                </a:extLst>
              </a:tr>
              <a:tr h="202064">
                <a:tc>
                  <a:txBody>
                    <a:bodyPr/>
                    <a:lstStyle/>
                    <a:p>
                      <a:pPr algn="l" fontAlgn="ctr"/>
                      <a:r>
                        <a:rPr lang="en-US" sz="1200" b="0" i="0" u="none" strike="noStrike">
                          <a:solidFill>
                            <a:srgbClr val="000000"/>
                          </a:solidFill>
                          <a:effectLst/>
                          <a:latin typeface="Aptos Narrow" panose="020B0004020202020204" pitchFamily="34" charset="0"/>
                        </a:rPr>
                        <a:t>Repair, Reconstruction, and Elevation (RRE)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200" b="0" i="0" u="none" strike="noStrike" dirty="0">
                          <a:solidFill>
                            <a:srgbClr val="000000"/>
                          </a:solidFill>
                          <a:effectLst/>
                          <a:latin typeface="Aptos Narrow" panose="020B0004020202020204" pitchFamily="34" charset="0"/>
                        </a:rPr>
                        <a:t>$155,000,000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vMerge="1">
                  <a:txBody>
                    <a:bodyPr/>
                    <a:lstStyle/>
                    <a:p>
                      <a:endParaRPr lang="en-US"/>
                    </a:p>
                  </a:txBody>
                  <a:tcPr/>
                </a:tc>
                <a:extLst>
                  <a:ext uri="{0D108BD9-81ED-4DB2-BD59-A6C34878D82A}">
                    <a16:rowId xmlns:a16="http://schemas.microsoft.com/office/drawing/2014/main" val="27732925"/>
                  </a:ext>
                </a:extLst>
              </a:tr>
              <a:tr h="202064">
                <a:tc>
                  <a:txBody>
                    <a:bodyPr/>
                    <a:lstStyle/>
                    <a:p>
                      <a:pPr algn="l" fontAlgn="ctr"/>
                      <a:r>
                        <a:rPr lang="en-US" sz="1200" b="0" i="0" u="none" strike="noStrike" dirty="0">
                          <a:solidFill>
                            <a:srgbClr val="000000"/>
                          </a:solidFill>
                          <a:effectLst/>
                          <a:latin typeface="Aptos Narrow" panose="020B0004020202020204" pitchFamily="34" charset="0"/>
                        </a:rPr>
                        <a:t>Manufactured Housing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200" b="0" i="0" u="none" strike="noStrike" dirty="0">
                          <a:solidFill>
                            <a:srgbClr val="000000"/>
                          </a:solidFill>
                          <a:effectLst/>
                          <a:latin typeface="Aptos Narrow" panose="020B0004020202020204" pitchFamily="34" charset="0"/>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vMerge="1">
                  <a:txBody>
                    <a:bodyPr/>
                    <a:lstStyle/>
                    <a:p>
                      <a:endParaRPr lang="en-US"/>
                    </a:p>
                  </a:txBody>
                  <a:tcPr/>
                </a:tc>
                <a:extLst>
                  <a:ext uri="{0D108BD9-81ED-4DB2-BD59-A6C34878D82A}">
                    <a16:rowId xmlns:a16="http://schemas.microsoft.com/office/drawing/2014/main" val="2186166048"/>
                  </a:ext>
                </a:extLst>
              </a:tr>
              <a:tr h="202064">
                <a:tc>
                  <a:txBody>
                    <a:bodyPr/>
                    <a:lstStyle/>
                    <a:p>
                      <a:pPr algn="l" fontAlgn="ctr"/>
                      <a:r>
                        <a:rPr lang="en-US" sz="1200" b="0" i="0" u="none" strike="noStrike">
                          <a:solidFill>
                            <a:srgbClr val="000000"/>
                          </a:solidFill>
                          <a:effectLst/>
                          <a:latin typeface="Aptos Narrow" panose="020B0004020202020204" pitchFamily="34" charset="0"/>
                        </a:rPr>
                        <a:t>Affordable Housing 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200" b="0" i="0" u="none" strike="noStrike" dirty="0">
                          <a:solidFill>
                            <a:srgbClr val="000000"/>
                          </a:solidFill>
                          <a:effectLst/>
                          <a:latin typeface="Aptos Narrow" panose="020B000402020202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v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358953047"/>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ctr"/>
                      <a:r>
                        <a:rPr lang="en-US" sz="1200" b="1" i="0" u="none" strike="noStrike" dirty="0">
                          <a:solidFill>
                            <a:srgbClr val="000000"/>
                          </a:solidFill>
                          <a:effectLst/>
                          <a:latin typeface="Aptos Narrow" panose="020B0004020202020204" pitchFamily="34" charset="0"/>
                        </a:rPr>
                        <a:t>$130,022,800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rowSpan="3">
                  <a:txBody>
                    <a:bodyPr/>
                    <a:lstStyle/>
                    <a:p>
                      <a:pPr algn="ctr" fontAlgn="ctr"/>
                      <a:r>
                        <a:rPr lang="en-US" sz="1600" b="1" i="0" u="none" strike="noStrike" dirty="0">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extLst>
                  <a:ext uri="{0D108BD9-81ED-4DB2-BD59-A6C34878D82A}">
                    <a16:rowId xmlns:a16="http://schemas.microsoft.com/office/drawing/2014/main" val="3801747608"/>
                  </a:ext>
                </a:extLst>
              </a:tr>
              <a:tr h="202064">
                <a:tc>
                  <a:txBody>
                    <a:bodyPr/>
                    <a:lstStyle/>
                    <a:p>
                      <a:pPr algn="l" fontAlgn="ctr"/>
                      <a:r>
                        <a:rPr lang="en-US" sz="1200" b="0" i="0" u="none" strike="noStrike" dirty="0">
                          <a:solidFill>
                            <a:srgbClr val="000000"/>
                          </a:solidFill>
                          <a:effectLst/>
                          <a:latin typeface="Aptos Narrow" panose="020B0004020202020204" pitchFamily="34" charset="0"/>
                        </a:rPr>
                        <a:t>Critical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1200" b="0" i="0" u="none" strike="noStrike" dirty="0">
                          <a:solidFill>
                            <a:srgbClr val="000000"/>
                          </a:solidFill>
                          <a:effectLst/>
                          <a:latin typeface="Aptos Narrow" panose="020B0004020202020204" pitchFamily="34" charset="0"/>
                        </a:rPr>
                        <a:t>$100,022,800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vMerge="1">
                  <a:txBody>
                    <a:bodyPr/>
                    <a:lstStyle/>
                    <a:p>
                      <a:endParaRPr lang="en-US"/>
                    </a:p>
                  </a:txBody>
                  <a:tcPr/>
                </a:tc>
                <a:extLst>
                  <a:ext uri="{0D108BD9-81ED-4DB2-BD59-A6C34878D82A}">
                    <a16:rowId xmlns:a16="http://schemas.microsoft.com/office/drawing/2014/main" val="2700378657"/>
                  </a:ext>
                </a:extLst>
              </a:tr>
              <a:tr h="202064">
                <a:tc>
                  <a:txBody>
                    <a:bodyPr/>
                    <a:lstStyle/>
                    <a:p>
                      <a:pPr algn="l" fontAlgn="ctr"/>
                      <a:r>
                        <a:rPr lang="en-US" sz="1200" b="0" i="0" u="none" strike="noStrike" dirty="0">
                          <a:solidFill>
                            <a:srgbClr val="000000"/>
                          </a:solidFill>
                          <a:effectLst/>
                          <a:latin typeface="Aptos Narrow" panose="020B0004020202020204" pitchFamily="34" charset="0"/>
                        </a:rPr>
                        <a:t>Public Facilities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1200" b="0" i="0" u="none" strike="noStrike" dirty="0">
                          <a:solidFill>
                            <a:srgbClr val="000000"/>
                          </a:solidFill>
                          <a:effectLst/>
                          <a:latin typeface="Aptos Narrow" panose="020B0004020202020204" pitchFamily="34" charset="0"/>
                        </a:rPr>
                        <a:t>$30,000,000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vMerge="1">
                  <a:txBody>
                    <a:bodyPr/>
                    <a:lstStyle/>
                    <a:p>
                      <a:endParaRPr lang="en-US"/>
                    </a:p>
                  </a:txBody>
                  <a:tcPr/>
                </a:tc>
                <a:extLst>
                  <a:ext uri="{0D108BD9-81ED-4DB2-BD59-A6C34878D82A}">
                    <a16:rowId xmlns:a16="http://schemas.microsoft.com/office/drawing/2014/main" val="1358544796"/>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Economic Revitalization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ctr" fontAlgn="ctr"/>
                      <a:r>
                        <a:rPr lang="en-US" sz="1200" b="1" i="0" u="none" strike="noStrike">
                          <a:solidFill>
                            <a:srgbClr val="000000"/>
                          </a:solidFill>
                          <a:effectLst/>
                          <a:latin typeface="Aptos Narrow" panose="020B0004020202020204" pitchFamily="34" charset="0"/>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rowSpan="2">
                  <a:txBody>
                    <a:bodyPr/>
                    <a:lstStyle/>
                    <a:p>
                      <a:pPr algn="ctr" fontAlgn="ctr"/>
                      <a:r>
                        <a:rPr lang="en-US" sz="1600" b="1" i="0" u="none" strike="noStrike" dirty="0">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33504585"/>
                  </a:ext>
                </a:extLst>
              </a:tr>
              <a:tr h="202064">
                <a:tc>
                  <a:txBody>
                    <a:bodyPr/>
                    <a:lstStyle/>
                    <a:p>
                      <a:pPr algn="l" fontAlgn="ctr"/>
                      <a:r>
                        <a:rPr lang="en-US" sz="1200" b="0" i="0" u="none" strike="noStrike">
                          <a:solidFill>
                            <a:srgbClr val="000000"/>
                          </a:solidFill>
                          <a:effectLst/>
                          <a:latin typeface="Aptos Narrow" panose="020B0004020202020204" pitchFamily="34" charset="0"/>
                        </a:rPr>
                        <a:t>Small Business and Non-Profit Recovery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ptos Narrow" panose="020B0004020202020204" pitchFamily="34" charset="0"/>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vMerge="1">
                  <a:txBody>
                    <a:bodyPr/>
                    <a:lstStyle/>
                    <a:p>
                      <a:endParaRPr lang="en-US"/>
                    </a:p>
                  </a:txBody>
                  <a:tcPr/>
                </a:tc>
                <a:extLst>
                  <a:ext uri="{0D108BD9-81ED-4DB2-BD59-A6C34878D82A}">
                    <a16:rowId xmlns:a16="http://schemas.microsoft.com/office/drawing/2014/main" val="685080296"/>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Public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tc>
                  <a:txBody>
                    <a:bodyPr/>
                    <a:lstStyle/>
                    <a:p>
                      <a:pPr algn="ctr" fontAlgn="ctr"/>
                      <a:r>
                        <a:rPr lang="en-US" sz="1200" b="1" i="0" u="none" strike="noStrike">
                          <a:solidFill>
                            <a:srgbClr val="000000"/>
                          </a:solidFill>
                          <a:effectLst/>
                          <a:latin typeface="Aptos Narrow" panose="020B0004020202020204" pitchFamily="34" charset="0"/>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tc rowSpan="2">
                  <a:txBody>
                    <a:bodyPr/>
                    <a:lstStyle/>
                    <a:p>
                      <a:pPr algn="ctr" fontAlgn="ctr"/>
                      <a:r>
                        <a:rPr lang="en-US" sz="1600" b="1"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extLst>
                  <a:ext uri="{0D108BD9-81ED-4DB2-BD59-A6C34878D82A}">
                    <a16:rowId xmlns:a16="http://schemas.microsoft.com/office/drawing/2014/main" val="665748621"/>
                  </a:ext>
                </a:extLst>
              </a:tr>
              <a:tr h="202064">
                <a:tc>
                  <a:txBody>
                    <a:bodyPr/>
                    <a:lstStyle/>
                    <a:p>
                      <a:pPr algn="l" fontAlgn="ctr"/>
                      <a:r>
                        <a:rPr lang="en-US" sz="1200" b="0" i="0" u="none" strike="noStrike">
                          <a:solidFill>
                            <a:srgbClr val="000000"/>
                          </a:solidFill>
                          <a:effectLst/>
                          <a:latin typeface="Aptos Narrow" panose="020B0004020202020204" pitchFamily="34" charset="0"/>
                        </a:rPr>
                        <a:t>Public Services for a Better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200" b="0" i="0" u="none" strike="noStrike">
                          <a:solidFill>
                            <a:srgbClr val="000000"/>
                          </a:solidFill>
                          <a:effectLst/>
                          <a:latin typeface="Aptos Narrow" panose="020B0004020202020204" pitchFamily="34" charset="0"/>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vMerge="1">
                  <a:txBody>
                    <a:bodyPr/>
                    <a:lstStyle/>
                    <a:p>
                      <a:endParaRPr lang="en-US"/>
                    </a:p>
                  </a:txBody>
                  <a:tcPr/>
                </a:tc>
                <a:extLst>
                  <a:ext uri="{0D108BD9-81ED-4DB2-BD59-A6C34878D82A}">
                    <a16:rowId xmlns:a16="http://schemas.microsoft.com/office/drawing/2014/main" val="24451224"/>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US" sz="1200" b="1" i="0" u="none" strike="noStrike">
                          <a:solidFill>
                            <a:srgbClr val="000000"/>
                          </a:solidFill>
                          <a:effectLst/>
                          <a:latin typeface="Aptos Narrow" panose="020B0004020202020204" pitchFamily="34" charset="0"/>
                        </a:rPr>
                        <a:t>$76,396,000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rowSpan="2">
                  <a:txBody>
                    <a:bodyPr/>
                    <a:lstStyle/>
                    <a:p>
                      <a:pPr algn="ctr" fontAlgn="ctr"/>
                      <a:r>
                        <a:rPr lang="en-US" sz="1600" b="1" i="0" u="none" strike="noStrike" dirty="0">
                          <a:solidFill>
                            <a:srgbClr val="000000"/>
                          </a:solidFill>
                          <a:effectLst/>
                          <a:latin typeface="Aptos Narrow" panose="020B00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1896577674"/>
                  </a:ext>
                </a:extLst>
              </a:tr>
              <a:tr h="202064">
                <a:tc>
                  <a:txBody>
                    <a:bodyPr/>
                    <a:lstStyle/>
                    <a:p>
                      <a:pPr algn="l" fontAlgn="ctr"/>
                      <a:r>
                        <a:rPr lang="en-US" sz="1200" b="0" i="0" u="none" strike="noStrike">
                          <a:solidFill>
                            <a:srgbClr val="000000"/>
                          </a:solidFill>
                          <a:effectLst/>
                          <a:latin typeface="Aptos Narrow" panose="020B0004020202020204" pitchFamily="34" charset="0"/>
                        </a:rPr>
                        <a:t>Better Future Match and 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$76,396,000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vMerge="1">
                  <a:txBody>
                    <a:bodyPr/>
                    <a:lstStyle/>
                    <a:p>
                      <a:endParaRPr lang="en-US"/>
                    </a:p>
                  </a:txBody>
                  <a:tcPr/>
                </a:tc>
                <a:extLst>
                  <a:ext uri="{0D108BD9-81ED-4DB2-BD59-A6C34878D82A}">
                    <a16:rowId xmlns:a16="http://schemas.microsoft.com/office/drawing/2014/main" val="422739340"/>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Planning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200" b="1" i="0" u="none" strike="noStrike">
                          <a:solidFill>
                            <a:srgbClr val="000000"/>
                          </a:solidFill>
                          <a:effectLst/>
                          <a:latin typeface="Aptos Narrow" panose="020B0004020202020204" pitchFamily="34" charset="0"/>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rowSpan="2">
                  <a:txBody>
                    <a:bodyPr/>
                    <a:lstStyle/>
                    <a:p>
                      <a:pPr algn="ctr" fontAlgn="ctr"/>
                      <a:r>
                        <a:rPr lang="en-US" sz="1600" b="1"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3390857935"/>
                  </a:ext>
                </a:extLst>
              </a:tr>
              <a:tr h="202064">
                <a:tc>
                  <a:txBody>
                    <a:bodyPr/>
                    <a:lstStyle/>
                    <a:p>
                      <a:pPr algn="l" fontAlgn="ctr"/>
                      <a:r>
                        <a:rPr lang="en-US" sz="1200" b="0" i="0" u="none" strike="noStrike">
                          <a:solidFill>
                            <a:srgbClr val="000000"/>
                          </a:solidFill>
                          <a:effectLst/>
                          <a:latin typeface="Aptos Narrow" panose="020B0004020202020204" pitchFamily="34" charset="0"/>
                        </a:rPr>
                        <a:t>Planning for a Better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r>
                        <a:rPr lang="en-US" sz="1200" b="0" i="0" u="none" strike="noStrike">
                          <a:solidFill>
                            <a:srgbClr val="000000"/>
                          </a:solidFill>
                          <a:effectLst/>
                          <a:latin typeface="Aptos Narrow" panose="020B0004020202020204" pitchFamily="34" charset="0"/>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vMerge="1">
                  <a:txBody>
                    <a:bodyPr/>
                    <a:lstStyle/>
                    <a:p>
                      <a:endParaRPr lang="en-US"/>
                    </a:p>
                  </a:txBody>
                  <a:tcPr/>
                </a:tc>
                <a:extLst>
                  <a:ext uri="{0D108BD9-81ED-4DB2-BD59-A6C34878D82A}">
                    <a16:rowId xmlns:a16="http://schemas.microsoft.com/office/drawing/2014/main" val="3067160446"/>
                  </a:ext>
                </a:extLst>
              </a:tr>
              <a:tr h="202064">
                <a:tc>
                  <a:txBody>
                    <a:bodyPr/>
                    <a:lstStyle/>
                    <a:p>
                      <a:pPr algn="l" fontAlgn="ctr"/>
                      <a:r>
                        <a:rPr lang="en-US" sz="1400" b="1" i="0" u="none" strike="noStrike" dirty="0">
                          <a:solidFill>
                            <a:srgbClr val="000000"/>
                          </a:solidFill>
                          <a:effectLst/>
                          <a:latin typeface="Aptos Narrow" panose="020B0004020202020204" pitchFamily="34" charset="0"/>
                        </a:rPr>
                        <a:t>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ptos Narrow" panose="020B0004020202020204" pitchFamily="34" charset="0"/>
                        </a:rPr>
                        <a:t>$29,285,200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600" b="1" i="0" u="none" strike="noStrike" dirty="0">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838375"/>
                  </a:ext>
                </a:extLst>
              </a:tr>
              <a:tr h="202064">
                <a:tc>
                  <a:txBody>
                    <a:bodyPr/>
                    <a:lstStyle/>
                    <a:p>
                      <a:pPr algn="l" fontAlgn="ctr"/>
                      <a:r>
                        <a:rPr lang="en-US" sz="1200" b="0" i="0" u="none" strike="noStrike">
                          <a:solidFill>
                            <a:srgbClr val="000000"/>
                          </a:solidFill>
                          <a:effectLst/>
                          <a:latin typeface="Aptos Narrow" panose="020B0004020202020204" pitchFamily="34" charset="0"/>
                        </a:rPr>
                        <a:t>Planning for a Better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$29,285,200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214405975"/>
                  </a:ext>
                </a:extLst>
              </a:tr>
              <a:tr h="202064">
                <a:tc>
                  <a:txBody>
                    <a:bodyPr/>
                    <a:lstStyle/>
                    <a:p>
                      <a:pPr algn="ctr" fontAlgn="ctr"/>
                      <a:r>
                        <a:rPr lang="en-US" sz="1200" b="1" i="0" u="none" strike="noStrike">
                          <a:solidFill>
                            <a:srgbClr val="000000"/>
                          </a:solidFill>
                          <a:effectLst/>
                          <a:latin typeface="Aptos Narrow" panose="020B00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ptos Narrow" panose="020B0004020202020204" pitchFamily="34" charset="0"/>
                        </a:rPr>
                        <a:t>$585,704,000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71463056"/>
                  </a:ext>
                </a:extLst>
              </a:tr>
            </a:tbl>
          </a:graphicData>
        </a:graphic>
      </p:graphicFrame>
    </p:spTree>
    <p:extLst>
      <p:ext uri="{BB962C8B-B14F-4D97-AF65-F5344CB8AC3E}">
        <p14:creationId xmlns:p14="http://schemas.microsoft.com/office/powerpoint/2010/main" val="90679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8CCB-1781-9399-4429-506993533357}"/>
              </a:ext>
            </a:extLst>
          </p:cNvPr>
          <p:cNvSpPr>
            <a:spLocks noGrp="1"/>
          </p:cNvSpPr>
          <p:nvPr>
            <p:ph type="title"/>
          </p:nvPr>
        </p:nvSpPr>
        <p:spPr/>
        <p:txBody>
          <a:bodyPr/>
          <a:lstStyle/>
          <a:p>
            <a:r>
              <a:rPr lang="en-US" dirty="0"/>
              <a:t>Program Specifics - Housing</a:t>
            </a:r>
          </a:p>
        </p:txBody>
      </p:sp>
      <p:sp>
        <p:nvSpPr>
          <p:cNvPr id="3" name="Content Placeholder 2">
            <a:extLst>
              <a:ext uri="{FF2B5EF4-FFF2-40B4-BE49-F238E27FC236}">
                <a16:creationId xmlns:a16="http://schemas.microsoft.com/office/drawing/2014/main" id="{5DD32A68-D1F4-FE58-0805-E48D30AB2E46}"/>
              </a:ext>
            </a:extLst>
          </p:cNvPr>
          <p:cNvSpPr>
            <a:spLocks noGrp="1"/>
          </p:cNvSpPr>
          <p:nvPr>
            <p:ph sz="half" idx="1"/>
          </p:nvPr>
        </p:nvSpPr>
        <p:spPr>
          <a:xfrm>
            <a:off x="164593" y="1075182"/>
            <a:ext cx="5303520" cy="4727194"/>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Repair, Reconstruction, and Elevation (RRE)</a:t>
            </a:r>
          </a:p>
          <a:p>
            <a:pPr marL="0" indent="0">
              <a:buNone/>
            </a:pPr>
            <a:r>
              <a:rPr lang="en-US" sz="2400" dirty="0"/>
              <a:t>Program Budget: </a:t>
            </a:r>
            <a:r>
              <a:rPr lang="en-US" sz="2400" b="0" dirty="0"/>
              <a:t>$155,000,000</a:t>
            </a:r>
            <a:endParaRPr lang="en-US" dirty="0"/>
          </a:p>
          <a:p>
            <a:pPr marL="0" indent="0">
              <a:buNone/>
            </a:pPr>
            <a:r>
              <a:rPr lang="en-US" sz="2000" u="sng" dirty="0"/>
              <a:t>Eligible Activities</a:t>
            </a:r>
          </a:p>
          <a:p>
            <a:r>
              <a:rPr lang="en-US" sz="2000" b="0" dirty="0"/>
              <a:t>Reimbursement of disaster recovery expenses for homeowners</a:t>
            </a:r>
          </a:p>
          <a:p>
            <a:r>
              <a:rPr lang="en-US" sz="2000" b="0" dirty="0"/>
              <a:t>Repair, reconstruction, or elevation of single-family owner-occupied housing units</a:t>
            </a:r>
          </a:p>
          <a:p>
            <a:r>
              <a:rPr lang="en-US" sz="2000" b="0" dirty="0"/>
              <a:t>Repair, reconstruction, or elevation of rental housing units</a:t>
            </a:r>
          </a:p>
          <a:p>
            <a:r>
              <a:rPr lang="en-US" sz="2000" b="0" dirty="0"/>
              <a:t>Demolition and clearance of blighted structures</a:t>
            </a:r>
          </a:p>
          <a:p>
            <a:r>
              <a:rPr lang="en-US" sz="2000" b="0" dirty="0"/>
              <a:t>Voluntary buyout and relocation</a:t>
            </a:r>
          </a:p>
          <a:p>
            <a:endParaRPr lang="en-US" sz="2000" b="0" dirty="0"/>
          </a:p>
          <a:p>
            <a:endParaRPr lang="en-US" sz="2000" b="0" dirty="0"/>
          </a:p>
        </p:txBody>
      </p:sp>
      <p:sp>
        <p:nvSpPr>
          <p:cNvPr id="4" name="Content Placeholder 3">
            <a:extLst>
              <a:ext uri="{FF2B5EF4-FFF2-40B4-BE49-F238E27FC236}">
                <a16:creationId xmlns:a16="http://schemas.microsoft.com/office/drawing/2014/main" id="{794C8284-9EC1-ACF1-DA95-A660C942AE6A}"/>
              </a:ext>
            </a:extLst>
          </p:cNvPr>
          <p:cNvSpPr>
            <a:spLocks noGrp="1"/>
          </p:cNvSpPr>
          <p:nvPr>
            <p:ph sz="half" idx="2"/>
          </p:nvPr>
        </p:nvSpPr>
        <p:spPr>
          <a:xfrm>
            <a:off x="6102096" y="1005554"/>
            <a:ext cx="5160264" cy="4797806"/>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Manufactured Housing Program</a:t>
            </a:r>
          </a:p>
          <a:p>
            <a:pPr marL="0" indent="0">
              <a:buNone/>
            </a:pPr>
            <a:r>
              <a:rPr lang="en-US" sz="2400" dirty="0"/>
              <a:t>Program Budget: </a:t>
            </a:r>
            <a:r>
              <a:rPr lang="en-US" sz="2400" b="0" dirty="0"/>
              <a:t>$50,000,000</a:t>
            </a:r>
            <a:endParaRPr lang="en-US" dirty="0"/>
          </a:p>
          <a:p>
            <a:pPr marL="0" indent="0">
              <a:buNone/>
            </a:pPr>
            <a:r>
              <a:rPr lang="en-US" sz="2000" u="sng" dirty="0"/>
              <a:t>Eligible Activities</a:t>
            </a:r>
          </a:p>
          <a:p>
            <a:r>
              <a:rPr lang="en-US" sz="2000" b="0" dirty="0"/>
              <a:t>Repair, replacement, or elevation of single-family owner-occupied manufactured homes</a:t>
            </a:r>
          </a:p>
          <a:p>
            <a:r>
              <a:rPr lang="en-US" sz="2000" b="0" dirty="0"/>
              <a:t>Reimbursement of disaster recovery expenses for manufactured home unit owners</a:t>
            </a:r>
          </a:p>
          <a:p>
            <a:r>
              <a:rPr lang="en-US" sz="2000" b="0" dirty="0"/>
              <a:t>Demolition and clearance of blighted structures</a:t>
            </a:r>
          </a:p>
          <a:p>
            <a:r>
              <a:rPr lang="en-US" sz="2000" b="0" dirty="0"/>
              <a:t>Voluntary buyout and relocation</a:t>
            </a:r>
          </a:p>
          <a:p>
            <a:endParaRPr lang="en-US" dirty="0"/>
          </a:p>
        </p:txBody>
      </p:sp>
    </p:spTree>
    <p:extLst>
      <p:ext uri="{BB962C8B-B14F-4D97-AF65-F5344CB8AC3E}">
        <p14:creationId xmlns:p14="http://schemas.microsoft.com/office/powerpoint/2010/main" val="124048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5169-8372-0D13-8AC6-57B2FFD7A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6F28A-BA6B-E5EF-EF19-99174FFB9D46}"/>
              </a:ext>
            </a:extLst>
          </p:cNvPr>
          <p:cNvSpPr>
            <a:spLocks noGrp="1"/>
          </p:cNvSpPr>
          <p:nvPr>
            <p:ph type="title"/>
          </p:nvPr>
        </p:nvSpPr>
        <p:spPr/>
        <p:txBody>
          <a:bodyPr/>
          <a:lstStyle/>
          <a:p>
            <a:r>
              <a:rPr lang="en-US" dirty="0"/>
              <a:t>Program Specifics - Housing</a:t>
            </a:r>
          </a:p>
        </p:txBody>
      </p:sp>
      <p:sp>
        <p:nvSpPr>
          <p:cNvPr id="3" name="Content Placeholder 2">
            <a:extLst>
              <a:ext uri="{FF2B5EF4-FFF2-40B4-BE49-F238E27FC236}">
                <a16:creationId xmlns:a16="http://schemas.microsoft.com/office/drawing/2014/main" id="{0CE5D239-867D-D66A-2889-6FFE2EB1CCBF}"/>
              </a:ext>
            </a:extLst>
          </p:cNvPr>
          <p:cNvSpPr>
            <a:spLocks noGrp="1"/>
          </p:cNvSpPr>
          <p:nvPr>
            <p:ph idx="1"/>
          </p:nvPr>
        </p:nvSpPr>
        <p:spPr>
          <a:xfrm>
            <a:off x="615950" y="1335024"/>
            <a:ext cx="10737850" cy="4654296"/>
          </a:xfrm>
        </p:spPr>
        <p:txBody>
          <a:bodyPr/>
          <a:lstStyle/>
          <a:p>
            <a:pPr marL="0" indent="0">
              <a:buNone/>
            </a:pPr>
            <a:r>
              <a:rPr lang="en-US" sz="2400" dirty="0"/>
              <a:t>Program Title: </a:t>
            </a:r>
            <a:r>
              <a:rPr lang="en-US" sz="2400" b="0" dirty="0"/>
              <a:t>Affordable Housing Construction</a:t>
            </a:r>
          </a:p>
          <a:p>
            <a:pPr marL="0" indent="0">
              <a:buNone/>
            </a:pPr>
            <a:r>
              <a:rPr lang="en-US" sz="2400" dirty="0"/>
              <a:t>Program Budget: </a:t>
            </a:r>
            <a:r>
              <a:rPr lang="en-US" sz="2400" b="0" dirty="0"/>
              <a:t>$100,000,000</a:t>
            </a:r>
            <a:endParaRPr lang="en-US" sz="2400" dirty="0"/>
          </a:p>
          <a:p>
            <a:pPr marL="0" indent="0">
              <a:buNone/>
            </a:pPr>
            <a:r>
              <a:rPr lang="en-US" sz="2400" u="sng" dirty="0"/>
              <a:t>Eligible Activities</a:t>
            </a:r>
          </a:p>
          <a:p>
            <a:r>
              <a:rPr lang="en-US" sz="2000" b="0" dirty="0"/>
              <a:t>Acquisition of real property</a:t>
            </a:r>
          </a:p>
          <a:p>
            <a:r>
              <a:rPr lang="en-US" sz="2000" b="0" dirty="0"/>
              <a:t>New construction of single-family owner-occupied housing units</a:t>
            </a:r>
          </a:p>
          <a:p>
            <a:r>
              <a:rPr lang="en-US" sz="2000" b="0" dirty="0"/>
              <a:t>New construction of rental housing units (1-4 units and 5 or more units)</a:t>
            </a:r>
          </a:p>
          <a:p>
            <a:r>
              <a:rPr lang="en-US" sz="2000" b="0" dirty="0"/>
              <a:t>Demolition and clearance of blighted structures</a:t>
            </a:r>
          </a:p>
          <a:p>
            <a:r>
              <a:rPr lang="en-US" sz="2000" b="0" dirty="0"/>
              <a:t>Voluntary buyout and relocation</a:t>
            </a:r>
          </a:p>
          <a:p>
            <a:r>
              <a:rPr lang="en-US" sz="2000" b="0" dirty="0"/>
              <a:t>Mobile home buyout and redevelopment</a:t>
            </a:r>
          </a:p>
          <a:p>
            <a:r>
              <a:rPr lang="en-US" sz="2000" b="0" dirty="0"/>
              <a:t>Land Trust</a:t>
            </a:r>
          </a:p>
          <a:p>
            <a:r>
              <a:rPr lang="en-US" sz="2000" b="0" dirty="0"/>
              <a:t>Resilient construction ideas</a:t>
            </a:r>
          </a:p>
          <a:p>
            <a:endParaRPr lang="en-US" sz="2000" b="0" dirty="0"/>
          </a:p>
          <a:p>
            <a:endParaRPr lang="en-US" sz="2000" b="0" dirty="0"/>
          </a:p>
          <a:p>
            <a:endParaRPr lang="en-US" sz="2000" b="0" dirty="0"/>
          </a:p>
          <a:p>
            <a:endParaRPr lang="en-US" sz="2000" b="0" dirty="0"/>
          </a:p>
          <a:p>
            <a:endParaRPr lang="en-US" sz="2000" b="0" dirty="0"/>
          </a:p>
        </p:txBody>
      </p:sp>
    </p:spTree>
    <p:extLst>
      <p:ext uri="{BB962C8B-B14F-4D97-AF65-F5344CB8AC3E}">
        <p14:creationId xmlns:p14="http://schemas.microsoft.com/office/powerpoint/2010/main" val="83706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0659-62BC-6610-E5AD-25A3623C5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EC871-87C4-12C0-74DB-1578EAB59D0E}"/>
              </a:ext>
            </a:extLst>
          </p:cNvPr>
          <p:cNvSpPr>
            <a:spLocks noGrp="1"/>
          </p:cNvSpPr>
          <p:nvPr>
            <p:ph type="title"/>
          </p:nvPr>
        </p:nvSpPr>
        <p:spPr/>
        <p:txBody>
          <a:bodyPr/>
          <a:lstStyle/>
          <a:p>
            <a:r>
              <a:rPr lang="en-US" dirty="0"/>
              <a:t>Program Specifics - Infrastructure</a:t>
            </a:r>
          </a:p>
        </p:txBody>
      </p:sp>
      <p:sp>
        <p:nvSpPr>
          <p:cNvPr id="3" name="Content Placeholder 2">
            <a:extLst>
              <a:ext uri="{FF2B5EF4-FFF2-40B4-BE49-F238E27FC236}">
                <a16:creationId xmlns:a16="http://schemas.microsoft.com/office/drawing/2014/main" id="{A6BA7C4F-5C43-6C6A-5CCA-87DD3D7C419D}"/>
              </a:ext>
            </a:extLst>
          </p:cNvPr>
          <p:cNvSpPr>
            <a:spLocks noGrp="1"/>
          </p:cNvSpPr>
          <p:nvPr>
            <p:ph sz="half" idx="1"/>
          </p:nvPr>
        </p:nvSpPr>
        <p:spPr>
          <a:xfrm>
            <a:off x="493522" y="1240409"/>
            <a:ext cx="5395214" cy="403225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Critical Infrastructure for Municipalities</a:t>
            </a:r>
          </a:p>
          <a:p>
            <a:pPr marL="0" indent="0">
              <a:buNone/>
            </a:pPr>
            <a:r>
              <a:rPr lang="en-US" sz="2400" dirty="0"/>
              <a:t>Program Budget: </a:t>
            </a:r>
            <a:r>
              <a:rPr lang="en-US" sz="2400" b="0" dirty="0"/>
              <a:t>$100,022,800</a:t>
            </a:r>
            <a:endParaRPr lang="en-US" dirty="0"/>
          </a:p>
          <a:p>
            <a:pPr marL="0" indent="0">
              <a:buNone/>
            </a:pPr>
            <a:r>
              <a:rPr lang="en-US" sz="2000" u="sng" dirty="0"/>
              <a:t>Eligible Activities</a:t>
            </a:r>
          </a:p>
          <a:p>
            <a:r>
              <a:rPr lang="en-US" sz="2000" b="0" dirty="0"/>
              <a:t>Acquisition of real property</a:t>
            </a:r>
          </a:p>
          <a:p>
            <a:r>
              <a:rPr lang="en-US" sz="2000" b="0" dirty="0"/>
              <a:t>Road repairs</a:t>
            </a:r>
          </a:p>
          <a:p>
            <a:r>
              <a:rPr lang="en-US" sz="2000" b="0" dirty="0"/>
              <a:t>Stormwater improvements </a:t>
            </a:r>
          </a:p>
          <a:p>
            <a:r>
              <a:rPr lang="en-US" sz="2000" b="0" dirty="0"/>
              <a:t>Water and wastewater improvements</a:t>
            </a:r>
          </a:p>
          <a:p>
            <a:r>
              <a:rPr lang="en-US" sz="2000" b="0" dirty="0"/>
              <a:t>Dredging</a:t>
            </a:r>
          </a:p>
          <a:p>
            <a:r>
              <a:rPr lang="en-US" sz="2000" b="0" dirty="0"/>
              <a:t>Power resilience</a:t>
            </a:r>
          </a:p>
          <a:p>
            <a:endParaRPr lang="en-US" sz="2000" b="0" dirty="0"/>
          </a:p>
          <a:p>
            <a:endParaRPr lang="en-US" sz="2000" b="0" dirty="0"/>
          </a:p>
          <a:p>
            <a:endParaRPr lang="en-US" sz="2000" b="0" dirty="0"/>
          </a:p>
          <a:p>
            <a:endParaRPr lang="en-US" sz="2000" b="0" dirty="0"/>
          </a:p>
        </p:txBody>
      </p:sp>
      <p:sp>
        <p:nvSpPr>
          <p:cNvPr id="4" name="Content Placeholder 3">
            <a:extLst>
              <a:ext uri="{FF2B5EF4-FFF2-40B4-BE49-F238E27FC236}">
                <a16:creationId xmlns:a16="http://schemas.microsoft.com/office/drawing/2014/main" id="{74238507-ECB9-BE15-87E5-92A5C83BF987}"/>
              </a:ext>
            </a:extLst>
          </p:cNvPr>
          <p:cNvSpPr>
            <a:spLocks noGrp="1"/>
          </p:cNvSpPr>
          <p:nvPr>
            <p:ph sz="half" idx="2"/>
          </p:nvPr>
        </p:nvSpPr>
        <p:spPr>
          <a:xfrm>
            <a:off x="6172200" y="1255522"/>
            <a:ext cx="5181600" cy="403225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Public Facilities for Municipalities/Nonprofits</a:t>
            </a:r>
          </a:p>
          <a:p>
            <a:pPr marL="0" indent="0">
              <a:buNone/>
            </a:pPr>
            <a:r>
              <a:rPr lang="en-US" sz="2400" dirty="0"/>
              <a:t>Program Budget: </a:t>
            </a:r>
            <a:r>
              <a:rPr lang="en-US" sz="2400" b="0" dirty="0"/>
              <a:t>$30,000,000</a:t>
            </a:r>
            <a:endParaRPr lang="en-US" dirty="0"/>
          </a:p>
          <a:p>
            <a:pPr marL="0" indent="0">
              <a:buNone/>
            </a:pPr>
            <a:r>
              <a:rPr lang="en-US" sz="2000" u="sng" dirty="0"/>
              <a:t>Eligible Activities</a:t>
            </a:r>
          </a:p>
          <a:p>
            <a:r>
              <a:rPr lang="en-US" sz="2000" b="0" dirty="0"/>
              <a:t>Acquisition of real property</a:t>
            </a:r>
          </a:p>
          <a:p>
            <a:r>
              <a:rPr lang="en-US" sz="2000" b="0" dirty="0"/>
              <a:t>Improving public facilities including but not limited to community centers, emergency shelters, and transitional housing</a:t>
            </a:r>
          </a:p>
          <a:p>
            <a:r>
              <a:rPr lang="en-US" sz="2000" b="0" dirty="0"/>
              <a:t>Clearance, demolition, rehabilitation, and reconstruction of buildings</a:t>
            </a:r>
          </a:p>
          <a:p>
            <a:endParaRPr lang="en-US" dirty="0"/>
          </a:p>
        </p:txBody>
      </p:sp>
    </p:spTree>
    <p:extLst>
      <p:ext uri="{BB962C8B-B14F-4D97-AF65-F5344CB8AC3E}">
        <p14:creationId xmlns:p14="http://schemas.microsoft.com/office/powerpoint/2010/main" val="356914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B971-A96A-6F7A-B4D0-D2F93087D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40830-F165-DF1C-0AA5-A4398B353BCC}"/>
              </a:ext>
            </a:extLst>
          </p:cNvPr>
          <p:cNvSpPr>
            <a:spLocks noGrp="1"/>
          </p:cNvSpPr>
          <p:nvPr>
            <p:ph type="title"/>
          </p:nvPr>
        </p:nvSpPr>
        <p:spPr>
          <a:xfrm>
            <a:off x="603250" y="365126"/>
            <a:ext cx="10750550" cy="635000"/>
          </a:xfrm>
        </p:spPr>
        <p:txBody>
          <a:bodyPr/>
          <a:lstStyle/>
          <a:p>
            <a:r>
              <a:rPr lang="en-US" sz="4000" dirty="0"/>
              <a:t>Program Specifics – </a:t>
            </a:r>
            <a:r>
              <a:rPr lang="en-US" sz="2400" dirty="0"/>
              <a:t>Economic Revitalization and Public Services </a:t>
            </a:r>
            <a:br>
              <a:rPr lang="en-US" dirty="0"/>
            </a:br>
            <a:endParaRPr lang="en-US" dirty="0"/>
          </a:p>
        </p:txBody>
      </p:sp>
      <p:sp>
        <p:nvSpPr>
          <p:cNvPr id="3" name="Content Placeholder 2">
            <a:extLst>
              <a:ext uri="{FF2B5EF4-FFF2-40B4-BE49-F238E27FC236}">
                <a16:creationId xmlns:a16="http://schemas.microsoft.com/office/drawing/2014/main" id="{BC227198-2A78-28A9-F809-33B094E7708B}"/>
              </a:ext>
            </a:extLst>
          </p:cNvPr>
          <p:cNvSpPr>
            <a:spLocks noGrp="1"/>
          </p:cNvSpPr>
          <p:nvPr>
            <p:ph sz="half" idx="1"/>
          </p:nvPr>
        </p:nvSpPr>
        <p:spPr>
          <a:xfrm>
            <a:off x="384048" y="1033875"/>
            <a:ext cx="5594477" cy="482400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Small Business and Non-Profit Recovery</a:t>
            </a:r>
          </a:p>
          <a:p>
            <a:pPr marL="0" indent="0">
              <a:buNone/>
            </a:pPr>
            <a:r>
              <a:rPr lang="en-US" sz="2400" dirty="0"/>
              <a:t>Program Budget: </a:t>
            </a:r>
            <a:r>
              <a:rPr lang="en-US" sz="2400" b="0" dirty="0"/>
              <a:t>$25,000,000</a:t>
            </a:r>
            <a:endParaRPr lang="en-US" dirty="0"/>
          </a:p>
          <a:p>
            <a:pPr marL="0" indent="0">
              <a:buNone/>
            </a:pPr>
            <a:r>
              <a:rPr lang="en-US" sz="2000" u="sng" dirty="0"/>
              <a:t>Eligible Activities</a:t>
            </a:r>
          </a:p>
          <a:p>
            <a:r>
              <a:rPr lang="en-US" sz="2000" b="0" dirty="0"/>
              <a:t>Grants or forgivable loans to cover operating expenses during the recovery period such as rent, payroll, utilities, and other costs that the organization struggled to pay due to disaster-related revenue loss.</a:t>
            </a:r>
          </a:p>
          <a:p>
            <a:r>
              <a:rPr lang="en-US" sz="2000" b="0" dirty="0"/>
              <a:t>Machinery, signage, equipment</a:t>
            </a:r>
          </a:p>
          <a:p>
            <a:r>
              <a:rPr lang="en-US" sz="2000" b="0" dirty="0"/>
              <a:t>Repairs for physical damages</a:t>
            </a:r>
          </a:p>
          <a:p>
            <a:r>
              <a:rPr lang="en-US" sz="2000" b="0" dirty="0"/>
              <a:t>Replacement of inventory or supplies </a:t>
            </a:r>
          </a:p>
          <a:p>
            <a:r>
              <a:rPr lang="en-US" sz="2000" b="0" dirty="0"/>
              <a:t>Technical assistance related to recovery</a:t>
            </a:r>
          </a:p>
          <a:p>
            <a:endParaRPr lang="en-US" sz="2000" b="0" dirty="0"/>
          </a:p>
          <a:p>
            <a:endParaRPr lang="en-US" sz="2000" b="0" dirty="0"/>
          </a:p>
          <a:p>
            <a:endParaRPr lang="en-US" sz="2000" b="0" dirty="0"/>
          </a:p>
        </p:txBody>
      </p:sp>
      <p:sp>
        <p:nvSpPr>
          <p:cNvPr id="4" name="Content Placeholder 3">
            <a:extLst>
              <a:ext uri="{FF2B5EF4-FFF2-40B4-BE49-F238E27FC236}">
                <a16:creationId xmlns:a16="http://schemas.microsoft.com/office/drawing/2014/main" id="{E8DD0CA2-B27E-434E-CDAA-4AE2643A05A2}"/>
              </a:ext>
            </a:extLst>
          </p:cNvPr>
          <p:cNvSpPr>
            <a:spLocks noGrp="1"/>
          </p:cNvSpPr>
          <p:nvPr>
            <p:ph sz="half" idx="2"/>
          </p:nvPr>
        </p:nvSpPr>
        <p:spPr>
          <a:xfrm>
            <a:off x="6096000" y="1033875"/>
            <a:ext cx="5257800" cy="482400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Public Services for a Better Future</a:t>
            </a:r>
          </a:p>
          <a:p>
            <a:pPr marL="0" indent="0">
              <a:buNone/>
            </a:pPr>
            <a:r>
              <a:rPr lang="en-US" sz="2400" dirty="0"/>
              <a:t>Program Budget: </a:t>
            </a:r>
            <a:r>
              <a:rPr lang="en-US" sz="2400" b="0" dirty="0"/>
              <a:t>$10,000,000</a:t>
            </a:r>
            <a:endParaRPr lang="en-US" dirty="0"/>
          </a:p>
          <a:p>
            <a:pPr marL="0" indent="0">
              <a:buNone/>
            </a:pPr>
            <a:r>
              <a:rPr lang="en-US" sz="2000" u="sng" dirty="0"/>
              <a:t>Eligible Activities</a:t>
            </a:r>
          </a:p>
          <a:p>
            <a:r>
              <a:rPr lang="en-US" sz="2000" b="0" dirty="0"/>
              <a:t>Case management </a:t>
            </a:r>
          </a:p>
          <a:p>
            <a:r>
              <a:rPr lang="en-US" sz="2000" b="0" dirty="0"/>
              <a:t>Financial literacy</a:t>
            </a:r>
          </a:p>
          <a:p>
            <a:r>
              <a:rPr lang="en-US" sz="2000" b="0" dirty="0"/>
              <a:t>Legal services</a:t>
            </a:r>
          </a:p>
          <a:p>
            <a:r>
              <a:rPr lang="en-US" sz="2000" b="0" dirty="0"/>
              <a:t>Employment and financial recovery services</a:t>
            </a:r>
          </a:p>
          <a:p>
            <a:r>
              <a:rPr lang="en-US" sz="2000" b="0" dirty="0"/>
              <a:t>Homeless services and housing</a:t>
            </a:r>
          </a:p>
          <a:p>
            <a:r>
              <a:rPr lang="en-US" sz="2000" b="0" dirty="0"/>
              <a:t>Food security and basic needs assistance</a:t>
            </a:r>
          </a:p>
          <a:p>
            <a:endParaRPr lang="en-US" dirty="0"/>
          </a:p>
        </p:txBody>
      </p:sp>
    </p:spTree>
    <p:extLst>
      <p:ext uri="{BB962C8B-B14F-4D97-AF65-F5344CB8AC3E}">
        <p14:creationId xmlns:p14="http://schemas.microsoft.com/office/powerpoint/2010/main" val="280946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A7F4-2B09-EB3B-D48C-EEA7EC773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92589-E27A-3E39-33A4-0330F8568085}"/>
              </a:ext>
            </a:extLst>
          </p:cNvPr>
          <p:cNvSpPr>
            <a:spLocks noGrp="1"/>
          </p:cNvSpPr>
          <p:nvPr>
            <p:ph type="title"/>
          </p:nvPr>
        </p:nvSpPr>
        <p:spPr/>
        <p:txBody>
          <a:bodyPr/>
          <a:lstStyle/>
          <a:p>
            <a:r>
              <a:rPr lang="en-US" dirty="0"/>
              <a:t>Program Specifics – Mitigation</a:t>
            </a:r>
          </a:p>
        </p:txBody>
      </p:sp>
      <p:sp>
        <p:nvSpPr>
          <p:cNvPr id="3" name="Content Placeholder 2">
            <a:extLst>
              <a:ext uri="{FF2B5EF4-FFF2-40B4-BE49-F238E27FC236}">
                <a16:creationId xmlns:a16="http://schemas.microsoft.com/office/drawing/2014/main" id="{062795B1-5098-7534-4E8E-F8AA250B87A7}"/>
              </a:ext>
            </a:extLst>
          </p:cNvPr>
          <p:cNvSpPr>
            <a:spLocks noGrp="1"/>
          </p:cNvSpPr>
          <p:nvPr>
            <p:ph idx="1"/>
          </p:nvPr>
        </p:nvSpPr>
        <p:spPr>
          <a:xfrm>
            <a:off x="615950" y="1335024"/>
            <a:ext cx="10737850" cy="4377799"/>
          </a:xfrm>
        </p:spPr>
        <p:txBody>
          <a:bodyPr/>
          <a:lstStyle/>
          <a:p>
            <a:pPr marL="0" indent="0">
              <a:buNone/>
            </a:pPr>
            <a:r>
              <a:rPr lang="en-US" dirty="0"/>
              <a:t>Program Title: </a:t>
            </a:r>
            <a:r>
              <a:rPr lang="en-US" b="0" dirty="0"/>
              <a:t>Better Future Match and Mitigation</a:t>
            </a:r>
          </a:p>
          <a:p>
            <a:pPr marL="0" indent="0">
              <a:buNone/>
            </a:pPr>
            <a:r>
              <a:rPr lang="en-US" dirty="0"/>
              <a:t>Program Budget: </a:t>
            </a:r>
            <a:r>
              <a:rPr lang="en-US" b="0" dirty="0"/>
              <a:t>$76,396,000</a:t>
            </a:r>
          </a:p>
          <a:p>
            <a:pPr marL="0" indent="0">
              <a:buNone/>
            </a:pPr>
            <a:endParaRPr lang="en-US" dirty="0"/>
          </a:p>
          <a:p>
            <a:pPr marL="0" indent="0">
              <a:buNone/>
            </a:pPr>
            <a:r>
              <a:rPr lang="en-US" u="sng" dirty="0"/>
              <a:t>Eligible Activities</a:t>
            </a:r>
          </a:p>
          <a:p>
            <a:r>
              <a:rPr lang="en-US" sz="2000" b="0" dirty="0"/>
              <a:t>Acquisition of real property</a:t>
            </a:r>
          </a:p>
          <a:p>
            <a:r>
              <a:rPr lang="en-US" sz="2000" b="0" dirty="0"/>
              <a:t>Infrastructure improvements</a:t>
            </a:r>
          </a:p>
          <a:p>
            <a:r>
              <a:rPr lang="en-US" sz="2000" b="0" dirty="0"/>
              <a:t>Public facilities improvements</a:t>
            </a:r>
          </a:p>
          <a:p>
            <a:r>
              <a:rPr lang="en-US" sz="2000" b="0" dirty="0"/>
              <a:t>Clearance, demolition, rehabilitation, or reconstruction of buildings</a:t>
            </a:r>
          </a:p>
          <a:p>
            <a:r>
              <a:rPr lang="en-US" sz="2000" b="0" dirty="0"/>
              <a:t>Payment of non-federal share grant match</a:t>
            </a:r>
          </a:p>
          <a:p>
            <a:endParaRPr lang="en-US" sz="2000" b="0" dirty="0"/>
          </a:p>
          <a:p>
            <a:endParaRPr lang="en-US" sz="2000" b="0" dirty="0"/>
          </a:p>
        </p:txBody>
      </p:sp>
    </p:spTree>
    <p:extLst>
      <p:ext uri="{BB962C8B-B14F-4D97-AF65-F5344CB8AC3E}">
        <p14:creationId xmlns:p14="http://schemas.microsoft.com/office/powerpoint/2010/main" val="609625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65A9D-1BAF-92A2-FC09-741C74F99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D76A4-7F63-5269-E3CF-16FD2BF64308}"/>
              </a:ext>
            </a:extLst>
          </p:cNvPr>
          <p:cNvSpPr>
            <a:spLocks noGrp="1"/>
          </p:cNvSpPr>
          <p:nvPr>
            <p:ph type="title"/>
          </p:nvPr>
        </p:nvSpPr>
        <p:spPr/>
        <p:txBody>
          <a:bodyPr/>
          <a:lstStyle/>
          <a:p>
            <a:r>
              <a:rPr lang="en-US" dirty="0"/>
              <a:t>Program Specifics – Planning and Admin</a:t>
            </a:r>
          </a:p>
        </p:txBody>
      </p:sp>
      <p:sp>
        <p:nvSpPr>
          <p:cNvPr id="3" name="Content Placeholder 2">
            <a:extLst>
              <a:ext uri="{FF2B5EF4-FFF2-40B4-BE49-F238E27FC236}">
                <a16:creationId xmlns:a16="http://schemas.microsoft.com/office/drawing/2014/main" id="{0AF39AE7-9C61-8407-1720-839371D58512}"/>
              </a:ext>
            </a:extLst>
          </p:cNvPr>
          <p:cNvSpPr>
            <a:spLocks noGrp="1"/>
          </p:cNvSpPr>
          <p:nvPr>
            <p:ph sz="half" idx="1"/>
          </p:nvPr>
        </p:nvSpPr>
        <p:spPr>
          <a:xfrm>
            <a:off x="374650" y="1154621"/>
            <a:ext cx="5422646" cy="4207828"/>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Planning for a Better Future</a:t>
            </a:r>
          </a:p>
          <a:p>
            <a:pPr marL="0" indent="0">
              <a:buNone/>
            </a:pPr>
            <a:r>
              <a:rPr lang="en-US" sz="2400" dirty="0"/>
              <a:t>Program Budget: </a:t>
            </a:r>
            <a:r>
              <a:rPr lang="en-US" sz="2400" b="0" dirty="0"/>
              <a:t>$10,000,000</a:t>
            </a:r>
            <a:endParaRPr lang="en-US" sz="2400" dirty="0"/>
          </a:p>
          <a:p>
            <a:pPr marL="0" indent="0">
              <a:buNone/>
            </a:pPr>
            <a:r>
              <a:rPr lang="en-US" sz="2000" u="sng" dirty="0"/>
              <a:t>Eligible Activities</a:t>
            </a:r>
          </a:p>
          <a:p>
            <a:r>
              <a:rPr lang="en-US" sz="2000" b="0" dirty="0"/>
              <a:t>Preparedness plans, hazard plans, feasibility studies, mitigation studies, local recovery and development plans, capacity building for nonprofits and local governments</a:t>
            </a:r>
            <a:r>
              <a:rPr lang="en-US" sz="2000" dirty="0"/>
              <a:t>, innovative construction materials</a:t>
            </a:r>
            <a:endParaRPr lang="en-US" sz="2000" b="0" dirty="0"/>
          </a:p>
          <a:p>
            <a:pPr marL="0" indent="0">
              <a:buNone/>
            </a:pPr>
            <a:endParaRPr lang="en-US" sz="2000" b="0" dirty="0"/>
          </a:p>
          <a:p>
            <a:pPr marL="0" indent="0">
              <a:buNone/>
            </a:pPr>
            <a:endParaRPr lang="en-US" sz="2000" b="0" dirty="0"/>
          </a:p>
          <a:p>
            <a:pPr marL="0" indent="0">
              <a:buNone/>
            </a:pPr>
            <a:endParaRPr lang="en-US" sz="2000" b="0" dirty="0"/>
          </a:p>
          <a:p>
            <a:endParaRPr lang="en-US" sz="2000" b="0" dirty="0"/>
          </a:p>
        </p:txBody>
      </p:sp>
      <p:sp>
        <p:nvSpPr>
          <p:cNvPr id="4" name="Content Placeholder 3">
            <a:extLst>
              <a:ext uri="{FF2B5EF4-FFF2-40B4-BE49-F238E27FC236}">
                <a16:creationId xmlns:a16="http://schemas.microsoft.com/office/drawing/2014/main" id="{80CBC215-8EC8-9C90-B201-694B22A1974E}"/>
              </a:ext>
            </a:extLst>
          </p:cNvPr>
          <p:cNvSpPr>
            <a:spLocks noGrp="1"/>
          </p:cNvSpPr>
          <p:nvPr>
            <p:ph sz="half" idx="2"/>
          </p:nvPr>
        </p:nvSpPr>
        <p:spPr>
          <a:xfrm>
            <a:off x="6019800" y="1154620"/>
            <a:ext cx="5181600" cy="4207828"/>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dirty="0"/>
              <a:t>Program Title: </a:t>
            </a:r>
            <a:r>
              <a:rPr lang="en-US" sz="2400" b="0" dirty="0"/>
              <a:t>Administration</a:t>
            </a:r>
          </a:p>
          <a:p>
            <a:pPr marL="0" indent="0">
              <a:buNone/>
            </a:pPr>
            <a:r>
              <a:rPr lang="en-US" sz="2400" dirty="0"/>
              <a:t>Program Budget: </a:t>
            </a:r>
            <a:r>
              <a:rPr lang="en-US" sz="2400" b="0" dirty="0"/>
              <a:t>$29,285,200</a:t>
            </a:r>
            <a:endParaRPr lang="en-US" sz="2400" dirty="0"/>
          </a:p>
          <a:p>
            <a:pPr marL="0" indent="0">
              <a:buNone/>
            </a:pPr>
            <a:r>
              <a:rPr lang="en-US" sz="2000" u="sng" dirty="0"/>
              <a:t>Eligible Activities</a:t>
            </a:r>
          </a:p>
          <a:p>
            <a:r>
              <a:rPr lang="en-US" sz="2000" b="0" dirty="0"/>
              <a:t>Costs related to developing, managing, and overseeing CDBG-DR program</a:t>
            </a:r>
          </a:p>
          <a:p>
            <a:r>
              <a:rPr lang="en-US" sz="2000" b="0" dirty="0"/>
              <a:t> All administration costs will be tracked and audited by HUD</a:t>
            </a:r>
          </a:p>
          <a:p>
            <a:endParaRPr lang="en-US" dirty="0"/>
          </a:p>
        </p:txBody>
      </p:sp>
    </p:spTree>
    <p:extLst>
      <p:ext uri="{BB962C8B-B14F-4D97-AF65-F5344CB8AC3E}">
        <p14:creationId xmlns:p14="http://schemas.microsoft.com/office/powerpoint/2010/main" val="8375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A48A2-D5E8-FFD3-B00C-5835D3B923A4}"/>
              </a:ext>
            </a:extLst>
          </p:cNvPr>
          <p:cNvSpPr>
            <a:spLocks noGrp="1"/>
          </p:cNvSpPr>
          <p:nvPr>
            <p:ph type="title"/>
          </p:nvPr>
        </p:nvSpPr>
        <p:spPr/>
        <p:txBody>
          <a:bodyPr/>
          <a:lstStyle/>
          <a:p>
            <a:r>
              <a:rPr lang="en-US" dirty="0"/>
              <a:t>Upcoming Timeline</a:t>
            </a:r>
          </a:p>
        </p:txBody>
      </p:sp>
      <p:graphicFrame>
        <p:nvGraphicFramePr>
          <p:cNvPr id="3" name="Content Placeholder 2">
            <a:extLst>
              <a:ext uri="{FF2B5EF4-FFF2-40B4-BE49-F238E27FC236}">
                <a16:creationId xmlns:a16="http://schemas.microsoft.com/office/drawing/2014/main" id="{813592F6-5682-CE46-E360-DB67737F018C}"/>
              </a:ext>
            </a:extLst>
          </p:cNvPr>
          <p:cNvGraphicFramePr>
            <a:graphicFrameLocks noGrp="1"/>
          </p:cNvGraphicFramePr>
          <p:nvPr>
            <p:ph sz="half" idx="1"/>
          </p:nvPr>
        </p:nvGraphicFramePr>
        <p:xfrm>
          <a:off x="722376" y="1982280"/>
          <a:ext cx="10268712" cy="397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1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2DD3-5BF0-5B3A-2A5B-46B51ADB93F9}"/>
              </a:ext>
            </a:extLst>
          </p:cNvPr>
          <p:cNvSpPr>
            <a:spLocks noGrp="1"/>
          </p:cNvSpPr>
          <p:nvPr>
            <p:ph type="title"/>
          </p:nvPr>
        </p:nvSpPr>
        <p:spPr/>
        <p:txBody>
          <a:bodyPr/>
          <a:lstStyle/>
          <a:p>
            <a:r>
              <a:rPr lang="en-US" dirty="0"/>
              <a:t>Lessons Learned</a:t>
            </a:r>
          </a:p>
        </p:txBody>
      </p:sp>
      <p:graphicFrame>
        <p:nvGraphicFramePr>
          <p:cNvPr id="5" name="Content Placeholder 2">
            <a:extLst>
              <a:ext uri="{FF2B5EF4-FFF2-40B4-BE49-F238E27FC236}">
                <a16:creationId xmlns:a16="http://schemas.microsoft.com/office/drawing/2014/main" id="{1C0E7E9B-F313-A331-839C-57B869CA0E26}"/>
              </a:ext>
            </a:extLst>
          </p:cNvPr>
          <p:cNvGraphicFramePr>
            <a:graphicFrameLocks noGrp="1"/>
          </p:cNvGraphicFramePr>
          <p:nvPr>
            <p:ph sz="quarter" idx="10"/>
          </p:nvPr>
        </p:nvGraphicFramePr>
        <p:xfrm>
          <a:off x="423863" y="2017713"/>
          <a:ext cx="10888662" cy="384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37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56F3E4-2C8B-B84F-F6CE-16854549C8E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2B213B-A84D-FAF6-7743-80D359941AFC}"/>
              </a:ext>
            </a:extLst>
          </p:cNvPr>
          <p:cNvSpPr txBox="1">
            <a:spLocks/>
          </p:cNvSpPr>
          <p:nvPr/>
        </p:nvSpPr>
        <p:spPr>
          <a:xfrm>
            <a:off x="467837" y="5020586"/>
            <a:ext cx="4250467" cy="15232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150" normalizeH="0" baseline="0" noProof="0" dirty="0">
                <a:ln>
                  <a:noFill/>
                </a:ln>
                <a:solidFill>
                  <a:srgbClr val="4862A9"/>
                </a:solidFill>
                <a:effectLst/>
                <a:uLnTx/>
                <a:uFillTx/>
                <a:latin typeface="Arial" panose="020B0604020202020204" pitchFamily="34" charset="0"/>
                <a:ea typeface="+mj-ea"/>
                <a:cs typeface="Arial" panose="020B0604020202020204" pitchFamily="34" charset="0"/>
              </a:rPr>
              <a:t>Thank You!</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000" b="1" spc="-150" dirty="0">
              <a:solidFill>
                <a:srgbClr val="4862A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000" b="1" spc="-150" dirty="0">
                <a:solidFill>
                  <a:srgbClr val="4862A9"/>
                </a:solidFill>
                <a:latin typeface="Arial" panose="020B0604020202020204" pitchFamily="34" charset="0"/>
                <a:cs typeface="Arial" panose="020B0604020202020204" pitchFamily="34" charset="0"/>
              </a:rPr>
              <a:t>Marcy Esbjerg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50" normalizeH="0" baseline="0" noProof="0" dirty="0">
                <a:ln>
                  <a:noFill/>
                </a:ln>
                <a:solidFill>
                  <a:srgbClr val="4862A9"/>
                </a:solidFill>
                <a:effectLst/>
                <a:uLnTx/>
                <a:uFillTx/>
                <a:latin typeface="Arial" panose="020B0604020202020204" pitchFamily="34" charset="0"/>
                <a:ea typeface="+mj-ea"/>
                <a:cs typeface="Arial" panose="020B0604020202020204" pitchFamily="34" charset="0"/>
                <a:hlinkClick r:id="rId3"/>
              </a:rPr>
              <a:t>mesbjerg@mypasco.net</a:t>
            </a:r>
            <a:endParaRPr kumimoji="0" lang="en-US" sz="2000" b="1" i="0" u="none" strike="noStrike" kern="1200" cap="none" spc="-150" normalizeH="0" baseline="0" noProof="0" dirty="0">
              <a:ln>
                <a:noFill/>
              </a:ln>
              <a:solidFill>
                <a:srgbClr val="4862A9"/>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1" i="0" u="none" strike="noStrike" kern="1200" cap="none" spc="-150" normalizeH="0" baseline="0" noProof="0" dirty="0">
              <a:ln>
                <a:noFill/>
              </a:ln>
              <a:solidFill>
                <a:srgbClr val="4862A9"/>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266E8DBB-38D0-7406-CAF7-81075A14A666}"/>
              </a:ext>
            </a:extLst>
          </p:cNvPr>
          <p:cNvPicPr>
            <a:picLocks noChangeAspect="1"/>
          </p:cNvPicPr>
          <p:nvPr/>
        </p:nvPicPr>
        <p:blipFill>
          <a:blip r:embed="rId4"/>
          <a:stretch>
            <a:fillRect/>
          </a:stretch>
        </p:blipFill>
        <p:spPr>
          <a:xfrm>
            <a:off x="9165730" y="5594982"/>
            <a:ext cx="2520302" cy="948864"/>
          </a:xfrm>
          <a:prstGeom prst="rect">
            <a:avLst/>
          </a:prstGeom>
        </p:spPr>
      </p:pic>
    </p:spTree>
    <p:extLst>
      <p:ext uri="{BB962C8B-B14F-4D97-AF65-F5344CB8AC3E}">
        <p14:creationId xmlns:p14="http://schemas.microsoft.com/office/powerpoint/2010/main" val="33394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2A9A-1ADC-5238-FE21-6382C73AE77D}"/>
              </a:ext>
            </a:extLst>
          </p:cNvPr>
          <p:cNvSpPr>
            <a:spLocks noGrp="1"/>
          </p:cNvSpPr>
          <p:nvPr>
            <p:ph type="title"/>
          </p:nvPr>
        </p:nvSpPr>
        <p:spPr/>
        <p:txBody>
          <a:bodyPr/>
          <a:lstStyle/>
          <a:p>
            <a:r>
              <a:rPr lang="en-US" dirty="0"/>
              <a:t>Impact Overview</a:t>
            </a:r>
          </a:p>
        </p:txBody>
      </p:sp>
      <p:sp>
        <p:nvSpPr>
          <p:cNvPr id="3" name="Content Placeholder 2">
            <a:extLst>
              <a:ext uri="{FF2B5EF4-FFF2-40B4-BE49-F238E27FC236}">
                <a16:creationId xmlns:a16="http://schemas.microsoft.com/office/drawing/2014/main" id="{9C3220FC-613F-94A2-CD5B-DCADA78EBEB7}"/>
              </a:ext>
            </a:extLst>
          </p:cNvPr>
          <p:cNvSpPr>
            <a:spLocks noGrp="1"/>
          </p:cNvSpPr>
          <p:nvPr>
            <p:ph idx="1"/>
          </p:nvPr>
        </p:nvSpPr>
        <p:spPr>
          <a:xfrm>
            <a:off x="615949" y="1276676"/>
            <a:ext cx="5480050" cy="4304647"/>
          </a:xfrm>
        </p:spPr>
        <p:txBody>
          <a:bodyPr/>
          <a:lstStyle/>
          <a:p>
            <a:pPr marL="0" indent="0">
              <a:buNone/>
            </a:pPr>
            <a:r>
              <a:rPr lang="en-US" sz="2400" b="0" dirty="0"/>
              <a:t>Hurricanes </a:t>
            </a:r>
            <a:r>
              <a:rPr lang="en-US" sz="2400" dirty="0"/>
              <a:t>Idalia</a:t>
            </a:r>
            <a:r>
              <a:rPr lang="en-US" sz="2400" b="0" dirty="0"/>
              <a:t> (August 2023), </a:t>
            </a:r>
            <a:r>
              <a:rPr lang="en-US" sz="2400" dirty="0"/>
              <a:t>Helene</a:t>
            </a:r>
            <a:r>
              <a:rPr lang="en-US" sz="2400" b="0" dirty="0"/>
              <a:t> (September 2024), and </a:t>
            </a:r>
            <a:r>
              <a:rPr lang="en-US" sz="2400" dirty="0"/>
              <a:t>Milton</a:t>
            </a:r>
            <a:r>
              <a:rPr lang="en-US" sz="2400" b="0" dirty="0"/>
              <a:t> (October 2024) significantly impacted Pasco County:</a:t>
            </a:r>
          </a:p>
          <a:p>
            <a:pPr marL="0" indent="0">
              <a:buNone/>
            </a:pPr>
            <a:endParaRPr lang="en-US" sz="2400" b="0" dirty="0"/>
          </a:p>
          <a:p>
            <a:r>
              <a:rPr lang="en-US" sz="2400" b="0" dirty="0"/>
              <a:t>Over 800 homes destroyed and 7,600 homes with major damage</a:t>
            </a:r>
          </a:p>
          <a:p>
            <a:endParaRPr lang="en-US" sz="2400" b="0" dirty="0"/>
          </a:p>
          <a:p>
            <a:r>
              <a:rPr lang="en-US" sz="2400" b="0" dirty="0"/>
              <a:t>Thousands of families and businesses were affected, requiring rescues and long-term recovery efforts</a:t>
            </a:r>
          </a:p>
          <a:p>
            <a:endParaRPr lang="en-US" sz="2400" b="0" dirty="0"/>
          </a:p>
        </p:txBody>
      </p:sp>
      <p:pic>
        <p:nvPicPr>
          <p:cNvPr id="5" name="Picture Placeholder 14" descr="A car in a flooded area&#10;&#10;Description automatically generated">
            <a:extLst>
              <a:ext uri="{FF2B5EF4-FFF2-40B4-BE49-F238E27FC236}">
                <a16:creationId xmlns:a16="http://schemas.microsoft.com/office/drawing/2014/main" id="{7AB8133E-8ADC-7424-3F1D-EE76A516D00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22085" y="1378231"/>
            <a:ext cx="4605629" cy="4334592"/>
          </a:xfrm>
          <a:prstGeom prst="rect">
            <a:avLst/>
          </a:prstGeom>
          <a:ln>
            <a:solidFill>
              <a:schemeClr val="tx1"/>
            </a:solidFill>
          </a:ln>
        </p:spPr>
      </p:pic>
    </p:spTree>
    <p:extLst>
      <p:ext uri="{BB962C8B-B14F-4D97-AF65-F5344CB8AC3E}">
        <p14:creationId xmlns:p14="http://schemas.microsoft.com/office/powerpoint/2010/main" val="16463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93D2-7B67-BBB9-225C-76E18A958EF8}"/>
              </a:ext>
            </a:extLst>
          </p:cNvPr>
          <p:cNvSpPr>
            <a:spLocks noGrp="1"/>
          </p:cNvSpPr>
          <p:nvPr>
            <p:ph type="title"/>
          </p:nvPr>
        </p:nvSpPr>
        <p:spPr>
          <a:xfrm>
            <a:off x="625094" y="200533"/>
            <a:ext cx="10737850" cy="1325563"/>
          </a:xfrm>
        </p:spPr>
        <p:txBody>
          <a:bodyPr/>
          <a:lstStyle/>
          <a:p>
            <a:r>
              <a:rPr lang="en-US" dirty="0"/>
              <a:t>Introduction to CDBG-DR</a:t>
            </a:r>
          </a:p>
        </p:txBody>
      </p:sp>
      <p:sp>
        <p:nvSpPr>
          <p:cNvPr id="3" name="Content Placeholder 2">
            <a:extLst>
              <a:ext uri="{FF2B5EF4-FFF2-40B4-BE49-F238E27FC236}">
                <a16:creationId xmlns:a16="http://schemas.microsoft.com/office/drawing/2014/main" id="{E7FEE4F8-5F38-1E6B-5008-EEA00CC547B0}"/>
              </a:ext>
            </a:extLst>
          </p:cNvPr>
          <p:cNvSpPr>
            <a:spLocks noGrp="1"/>
          </p:cNvSpPr>
          <p:nvPr>
            <p:ph idx="1"/>
          </p:nvPr>
        </p:nvSpPr>
        <p:spPr>
          <a:xfrm>
            <a:off x="283464" y="950976"/>
            <a:ext cx="10896600" cy="4736592"/>
          </a:xfrm>
        </p:spPr>
        <p:txBody>
          <a:bodyPr/>
          <a:lstStyle/>
          <a:p>
            <a:r>
              <a:rPr lang="en-US" sz="2200" dirty="0"/>
              <a:t>Community Development Block Grant – Disaster Recovery (CDBG-DR) </a:t>
            </a:r>
            <a:r>
              <a:rPr lang="en-US" sz="2200" b="0" dirty="0"/>
              <a:t>is federal funding from the U.S. Department of Housing and Urban Development (HUD) to help communities recover from disasters.</a:t>
            </a:r>
          </a:p>
          <a:p>
            <a:r>
              <a:rPr lang="en-US" sz="2200" b="0" dirty="0"/>
              <a:t>In January 2025, HUD announced Pasco County will receive a CDBG-DR allocation of </a:t>
            </a:r>
            <a:r>
              <a:rPr lang="en-US" sz="2200" dirty="0"/>
              <a:t>$585 million </a:t>
            </a:r>
            <a:r>
              <a:rPr lang="en-US" sz="2200" b="0" dirty="0"/>
              <a:t>to help recovery efforts from impacts of Hurricanes Idalia, Helene, and Milton.</a:t>
            </a:r>
          </a:p>
          <a:p>
            <a:pPr lvl="1"/>
            <a:r>
              <a:rPr lang="en-US" sz="2000" dirty="0"/>
              <a:t>Appropriated by Congress – Disaster Relief  Supplemental Appropriations Act of 2025</a:t>
            </a:r>
          </a:p>
          <a:p>
            <a:pPr lvl="1"/>
            <a:r>
              <a:rPr lang="en-US" sz="2000" dirty="0"/>
              <a:t>Universal Notice 90 FR 1754</a:t>
            </a:r>
          </a:p>
          <a:p>
            <a:pPr lvl="1"/>
            <a:r>
              <a:rPr lang="en-US" sz="2000" dirty="0"/>
              <a:t>Memorandum 2025-02 – revised sections to conform with Executive Orders</a:t>
            </a:r>
            <a:endParaRPr lang="en-US" sz="2400" b="0" dirty="0"/>
          </a:p>
          <a:p>
            <a:r>
              <a:rPr lang="en-US" sz="2200" b="0" dirty="0"/>
              <a:t>Addressing long-term needs that other aid (FEMA, insurance, etc.) didn’t cover.</a:t>
            </a:r>
          </a:p>
          <a:p>
            <a:r>
              <a:rPr lang="en-US" sz="2200" b="0" dirty="0"/>
              <a:t>Direct allocation to Entitlement communities</a:t>
            </a:r>
          </a:p>
          <a:p>
            <a:pPr lvl="1"/>
            <a:r>
              <a:rPr lang="en-US" sz="2000" dirty="0"/>
              <a:t>&gt;$500M – work with HUD’s Office of Disaster Recovery</a:t>
            </a:r>
          </a:p>
          <a:p>
            <a:pPr lvl="1"/>
            <a:r>
              <a:rPr lang="en-US" sz="2000" b="0" dirty="0"/>
              <a:t>&lt;$500</a:t>
            </a:r>
            <a:r>
              <a:rPr lang="en-US" sz="2000" dirty="0"/>
              <a:t>M – work with HUD’s field offices </a:t>
            </a:r>
            <a:endParaRPr lang="en-US" sz="2000" b="0" dirty="0"/>
          </a:p>
        </p:txBody>
      </p:sp>
    </p:spTree>
    <p:extLst>
      <p:ext uri="{BB962C8B-B14F-4D97-AF65-F5344CB8AC3E}">
        <p14:creationId xmlns:p14="http://schemas.microsoft.com/office/powerpoint/2010/main" val="202124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8EB8-9BD6-082D-42D9-39F14AEEAE69}"/>
              </a:ext>
            </a:extLst>
          </p:cNvPr>
          <p:cNvSpPr>
            <a:spLocks noGrp="1"/>
          </p:cNvSpPr>
          <p:nvPr>
            <p:ph type="title"/>
          </p:nvPr>
        </p:nvSpPr>
        <p:spPr>
          <a:xfrm>
            <a:off x="615950" y="365125"/>
            <a:ext cx="10737850" cy="869315"/>
          </a:xfrm>
        </p:spPr>
        <p:txBody>
          <a:bodyPr/>
          <a:lstStyle/>
          <a:p>
            <a:r>
              <a:rPr lang="en-US" dirty="0"/>
              <a:t>CDBG-DR Program Basics</a:t>
            </a:r>
          </a:p>
        </p:txBody>
      </p:sp>
      <p:sp>
        <p:nvSpPr>
          <p:cNvPr id="3" name="Content Placeholder 2">
            <a:extLst>
              <a:ext uri="{FF2B5EF4-FFF2-40B4-BE49-F238E27FC236}">
                <a16:creationId xmlns:a16="http://schemas.microsoft.com/office/drawing/2014/main" id="{129C3B48-78E3-2B5B-D6B8-84BE8F101E74}"/>
              </a:ext>
            </a:extLst>
          </p:cNvPr>
          <p:cNvSpPr>
            <a:spLocks noGrp="1"/>
          </p:cNvSpPr>
          <p:nvPr>
            <p:ph idx="1"/>
          </p:nvPr>
        </p:nvSpPr>
        <p:spPr>
          <a:xfrm>
            <a:off x="146304" y="1234440"/>
            <a:ext cx="4672584" cy="536713"/>
          </a:xfrm>
          <a:ln w="5261" cap="flat">
            <a:noFill/>
            <a:prstDash val="solid"/>
            <a:miter/>
          </a:ln>
        </p:spPr>
        <p:txBody>
          <a:bodyPr/>
          <a:lstStyle/>
          <a:p>
            <a:pPr marL="0" indent="0" algn="ctr">
              <a:buNone/>
            </a:pPr>
            <a:r>
              <a:rPr lang="en-US" u="sng" dirty="0"/>
              <a:t>Eligible Uses</a:t>
            </a:r>
          </a:p>
          <a:p>
            <a:pPr marL="0" indent="0">
              <a:buNone/>
            </a:pPr>
            <a:endParaRPr lang="en-US" u="sng" dirty="0"/>
          </a:p>
        </p:txBody>
      </p:sp>
      <p:grpSp>
        <p:nvGrpSpPr>
          <p:cNvPr id="16" name="Group 15">
            <a:extLst>
              <a:ext uri="{FF2B5EF4-FFF2-40B4-BE49-F238E27FC236}">
                <a16:creationId xmlns:a16="http://schemas.microsoft.com/office/drawing/2014/main" id="{458FCF58-2CA9-E648-D2B3-58E8DDA4D97C}"/>
              </a:ext>
            </a:extLst>
          </p:cNvPr>
          <p:cNvGrpSpPr/>
          <p:nvPr/>
        </p:nvGrpSpPr>
        <p:grpSpPr>
          <a:xfrm>
            <a:off x="238219" y="1891899"/>
            <a:ext cx="3874294" cy="427049"/>
            <a:chOff x="238220" y="1891899"/>
            <a:chExt cx="3874294" cy="427049"/>
          </a:xfrm>
        </p:grpSpPr>
        <p:pic>
          <p:nvPicPr>
            <p:cNvPr id="4" name="Graphic 3">
              <a:extLst>
                <a:ext uri="{FF2B5EF4-FFF2-40B4-BE49-F238E27FC236}">
                  <a16:creationId xmlns:a16="http://schemas.microsoft.com/office/drawing/2014/main" id="{DA4F8135-3586-97ED-FF3B-AE7E79C879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20" y="1891899"/>
              <a:ext cx="548640" cy="427049"/>
            </a:xfrm>
            <a:prstGeom prst="rect">
              <a:avLst/>
            </a:prstGeom>
          </p:spPr>
        </p:pic>
        <p:sp>
          <p:nvSpPr>
            <p:cNvPr id="10" name="Content Placeholder 2">
              <a:extLst>
                <a:ext uri="{FF2B5EF4-FFF2-40B4-BE49-F238E27FC236}">
                  <a16:creationId xmlns:a16="http://schemas.microsoft.com/office/drawing/2014/main" id="{4380C7CE-0B8D-B4A0-722C-4324592CB124}"/>
                </a:ext>
              </a:extLst>
            </p:cNvPr>
            <p:cNvSpPr txBox="1">
              <a:spLocks/>
            </p:cNvSpPr>
            <p:nvPr/>
          </p:nvSpPr>
          <p:spPr>
            <a:xfrm>
              <a:off x="875538" y="1921437"/>
              <a:ext cx="3236976" cy="356616"/>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Housing</a:t>
              </a:r>
            </a:p>
            <a:p>
              <a:pPr marL="0" indent="0">
                <a:buFont typeface="Arial" panose="020B0604020202020204" pitchFamily="34" charset="0"/>
                <a:buNone/>
              </a:pPr>
              <a:endParaRPr lang="en-US" u="sng" dirty="0"/>
            </a:p>
          </p:txBody>
        </p:sp>
      </p:grpSp>
      <p:grpSp>
        <p:nvGrpSpPr>
          <p:cNvPr id="17" name="Group 16">
            <a:extLst>
              <a:ext uri="{FF2B5EF4-FFF2-40B4-BE49-F238E27FC236}">
                <a16:creationId xmlns:a16="http://schemas.microsoft.com/office/drawing/2014/main" id="{534D0954-E28A-C672-E0DB-47A1D7DA2DFD}"/>
              </a:ext>
            </a:extLst>
          </p:cNvPr>
          <p:cNvGrpSpPr/>
          <p:nvPr/>
        </p:nvGrpSpPr>
        <p:grpSpPr>
          <a:xfrm>
            <a:off x="238219" y="2523037"/>
            <a:ext cx="3874294" cy="429768"/>
            <a:chOff x="238220" y="2504694"/>
            <a:chExt cx="3874294" cy="364341"/>
          </a:xfrm>
        </p:grpSpPr>
        <p:pic>
          <p:nvPicPr>
            <p:cNvPr id="5" name="Graphic 4">
              <a:extLst>
                <a:ext uri="{FF2B5EF4-FFF2-40B4-BE49-F238E27FC236}">
                  <a16:creationId xmlns:a16="http://schemas.microsoft.com/office/drawing/2014/main" id="{84C958FB-F5E8-3437-1C1E-EF157BAFD6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220" y="2517387"/>
              <a:ext cx="548640" cy="351648"/>
            </a:xfrm>
            <a:prstGeom prst="rect">
              <a:avLst/>
            </a:prstGeom>
          </p:spPr>
        </p:pic>
        <p:sp>
          <p:nvSpPr>
            <p:cNvPr id="11" name="Content Placeholder 2">
              <a:extLst>
                <a:ext uri="{FF2B5EF4-FFF2-40B4-BE49-F238E27FC236}">
                  <a16:creationId xmlns:a16="http://schemas.microsoft.com/office/drawing/2014/main" id="{5BE4A9AB-580A-3693-0631-02180915B35F}"/>
                </a:ext>
              </a:extLst>
            </p:cNvPr>
            <p:cNvSpPr txBox="1">
              <a:spLocks/>
            </p:cNvSpPr>
            <p:nvPr/>
          </p:nvSpPr>
          <p:spPr>
            <a:xfrm>
              <a:off x="875538" y="2504694"/>
              <a:ext cx="3236976" cy="354279"/>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Infrastructure</a:t>
              </a:r>
            </a:p>
            <a:p>
              <a:pPr marL="0" indent="0">
                <a:buFont typeface="Arial" panose="020B0604020202020204" pitchFamily="34" charset="0"/>
                <a:buNone/>
              </a:pPr>
              <a:endParaRPr lang="en-US" u="sng" dirty="0"/>
            </a:p>
          </p:txBody>
        </p:sp>
      </p:grpSp>
      <p:grpSp>
        <p:nvGrpSpPr>
          <p:cNvPr id="18" name="Group 17">
            <a:extLst>
              <a:ext uri="{FF2B5EF4-FFF2-40B4-BE49-F238E27FC236}">
                <a16:creationId xmlns:a16="http://schemas.microsoft.com/office/drawing/2014/main" id="{43F14D3F-9B4E-E4BC-8BED-B73E855ED374}"/>
              </a:ext>
            </a:extLst>
          </p:cNvPr>
          <p:cNvGrpSpPr/>
          <p:nvPr/>
        </p:nvGrpSpPr>
        <p:grpSpPr>
          <a:xfrm>
            <a:off x="238219" y="3156894"/>
            <a:ext cx="3828783" cy="429768"/>
            <a:chOff x="286480" y="3067474"/>
            <a:chExt cx="3778396" cy="457200"/>
          </a:xfrm>
        </p:grpSpPr>
        <p:pic>
          <p:nvPicPr>
            <p:cNvPr id="6" name="Graphic 5">
              <a:extLst>
                <a:ext uri="{FF2B5EF4-FFF2-40B4-BE49-F238E27FC236}">
                  <a16:creationId xmlns:a16="http://schemas.microsoft.com/office/drawing/2014/main" id="{486C07CE-7378-9999-F3B0-1423B1684B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6480" y="3067474"/>
              <a:ext cx="452121" cy="457200"/>
            </a:xfrm>
            <a:prstGeom prst="rect">
              <a:avLst/>
            </a:prstGeom>
          </p:spPr>
        </p:pic>
        <p:sp>
          <p:nvSpPr>
            <p:cNvPr id="12" name="Content Placeholder 2">
              <a:extLst>
                <a:ext uri="{FF2B5EF4-FFF2-40B4-BE49-F238E27FC236}">
                  <a16:creationId xmlns:a16="http://schemas.microsoft.com/office/drawing/2014/main" id="{96E7A9E7-DF9C-ED16-908B-4CC06DFEB8B5}"/>
                </a:ext>
              </a:extLst>
            </p:cNvPr>
            <p:cNvSpPr txBox="1">
              <a:spLocks/>
            </p:cNvSpPr>
            <p:nvPr/>
          </p:nvSpPr>
          <p:spPr>
            <a:xfrm>
              <a:off x="827900" y="3076029"/>
              <a:ext cx="3236976" cy="356616"/>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Economic</a:t>
              </a:r>
            </a:p>
            <a:p>
              <a:pPr marL="0" indent="0" algn="ctr">
                <a:buFont typeface="Arial" panose="020B0604020202020204" pitchFamily="34" charset="0"/>
                <a:buNone/>
              </a:pPr>
              <a:endParaRPr lang="en-US" sz="2400" b="0" dirty="0"/>
            </a:p>
            <a:p>
              <a:pPr marL="0" indent="0" algn="ctr">
                <a:buFont typeface="Arial" panose="020B0604020202020204" pitchFamily="34" charset="0"/>
                <a:buNone/>
              </a:pPr>
              <a:endParaRPr lang="en-US" sz="2400" u="sng" dirty="0"/>
            </a:p>
            <a:p>
              <a:pPr marL="0" indent="0">
                <a:buFont typeface="Arial" panose="020B0604020202020204" pitchFamily="34" charset="0"/>
                <a:buNone/>
              </a:pPr>
              <a:endParaRPr lang="en-US" sz="2400" u="sng" dirty="0"/>
            </a:p>
          </p:txBody>
        </p:sp>
      </p:grpSp>
      <p:grpSp>
        <p:nvGrpSpPr>
          <p:cNvPr id="19" name="Group 18">
            <a:extLst>
              <a:ext uri="{FF2B5EF4-FFF2-40B4-BE49-F238E27FC236}">
                <a16:creationId xmlns:a16="http://schemas.microsoft.com/office/drawing/2014/main" id="{53E07DEF-0DBA-260A-6A27-79C3F902AF32}"/>
              </a:ext>
            </a:extLst>
          </p:cNvPr>
          <p:cNvGrpSpPr/>
          <p:nvPr/>
        </p:nvGrpSpPr>
        <p:grpSpPr>
          <a:xfrm>
            <a:off x="238219" y="3790751"/>
            <a:ext cx="3845767" cy="429768"/>
            <a:chOff x="238220" y="3723113"/>
            <a:chExt cx="3845767" cy="536713"/>
          </a:xfrm>
        </p:grpSpPr>
        <p:pic>
          <p:nvPicPr>
            <p:cNvPr id="7" name="Graphic 6">
              <a:extLst>
                <a:ext uri="{FF2B5EF4-FFF2-40B4-BE49-F238E27FC236}">
                  <a16:creationId xmlns:a16="http://schemas.microsoft.com/office/drawing/2014/main" id="{27C6BBD8-F481-7705-12D2-2215A01292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220" y="3723113"/>
              <a:ext cx="548640" cy="536713"/>
            </a:xfrm>
            <a:prstGeom prst="rect">
              <a:avLst/>
            </a:prstGeom>
          </p:spPr>
        </p:pic>
        <p:sp>
          <p:nvSpPr>
            <p:cNvPr id="13" name="Content Placeholder 2">
              <a:extLst>
                <a:ext uri="{FF2B5EF4-FFF2-40B4-BE49-F238E27FC236}">
                  <a16:creationId xmlns:a16="http://schemas.microsoft.com/office/drawing/2014/main" id="{2767F2E4-A7B6-013F-CD87-4C46E4B4D27F}"/>
                </a:ext>
              </a:extLst>
            </p:cNvPr>
            <p:cNvSpPr txBox="1">
              <a:spLocks/>
            </p:cNvSpPr>
            <p:nvPr/>
          </p:nvSpPr>
          <p:spPr>
            <a:xfrm>
              <a:off x="847011" y="3726520"/>
              <a:ext cx="3236976" cy="356616"/>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Mitigation</a:t>
              </a:r>
            </a:p>
            <a:p>
              <a:pPr marL="0" indent="0">
                <a:buFont typeface="Arial" panose="020B0604020202020204" pitchFamily="34" charset="0"/>
                <a:buNone/>
              </a:pPr>
              <a:endParaRPr lang="en-US" u="sng" dirty="0"/>
            </a:p>
          </p:txBody>
        </p:sp>
      </p:grpSp>
      <p:grpSp>
        <p:nvGrpSpPr>
          <p:cNvPr id="20" name="Group 19">
            <a:extLst>
              <a:ext uri="{FF2B5EF4-FFF2-40B4-BE49-F238E27FC236}">
                <a16:creationId xmlns:a16="http://schemas.microsoft.com/office/drawing/2014/main" id="{4DBD8569-0FD5-355D-6396-3A57E6988F69}"/>
              </a:ext>
            </a:extLst>
          </p:cNvPr>
          <p:cNvGrpSpPr/>
          <p:nvPr/>
        </p:nvGrpSpPr>
        <p:grpSpPr>
          <a:xfrm>
            <a:off x="238219" y="4424608"/>
            <a:ext cx="3874294" cy="429768"/>
            <a:chOff x="238220" y="4453296"/>
            <a:chExt cx="3874294" cy="406729"/>
          </a:xfrm>
        </p:grpSpPr>
        <p:pic>
          <p:nvPicPr>
            <p:cNvPr id="8" name="Graphic 7">
              <a:extLst>
                <a:ext uri="{FF2B5EF4-FFF2-40B4-BE49-F238E27FC236}">
                  <a16:creationId xmlns:a16="http://schemas.microsoft.com/office/drawing/2014/main" id="{37DBAD1B-BD51-344B-A731-BB017FC6D4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8220" y="4458265"/>
              <a:ext cx="548640" cy="401760"/>
            </a:xfrm>
            <a:prstGeom prst="rect">
              <a:avLst/>
            </a:prstGeom>
          </p:spPr>
        </p:pic>
        <p:sp>
          <p:nvSpPr>
            <p:cNvPr id="14" name="Content Placeholder 2">
              <a:extLst>
                <a:ext uri="{FF2B5EF4-FFF2-40B4-BE49-F238E27FC236}">
                  <a16:creationId xmlns:a16="http://schemas.microsoft.com/office/drawing/2014/main" id="{B8D4DAFF-5957-31BF-B834-D42A75BBC6DE}"/>
                </a:ext>
              </a:extLst>
            </p:cNvPr>
            <p:cNvSpPr txBox="1">
              <a:spLocks/>
            </p:cNvSpPr>
            <p:nvPr/>
          </p:nvSpPr>
          <p:spPr>
            <a:xfrm>
              <a:off x="875538" y="4453296"/>
              <a:ext cx="3236976" cy="356616"/>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Public Services</a:t>
              </a:r>
            </a:p>
            <a:p>
              <a:pPr marL="0" indent="0">
                <a:buFont typeface="Arial" panose="020B0604020202020204" pitchFamily="34" charset="0"/>
                <a:buNone/>
              </a:pPr>
              <a:endParaRPr lang="en-US" u="sng" dirty="0"/>
            </a:p>
          </p:txBody>
        </p:sp>
      </p:grpSp>
      <p:grpSp>
        <p:nvGrpSpPr>
          <p:cNvPr id="21" name="Group 20">
            <a:extLst>
              <a:ext uri="{FF2B5EF4-FFF2-40B4-BE49-F238E27FC236}">
                <a16:creationId xmlns:a16="http://schemas.microsoft.com/office/drawing/2014/main" id="{479544C4-0F55-0567-3F61-F9C48170C816}"/>
              </a:ext>
            </a:extLst>
          </p:cNvPr>
          <p:cNvGrpSpPr/>
          <p:nvPr/>
        </p:nvGrpSpPr>
        <p:grpSpPr>
          <a:xfrm>
            <a:off x="238219" y="5058463"/>
            <a:ext cx="3838487" cy="429768"/>
            <a:chOff x="297557" y="5058463"/>
            <a:chExt cx="3765689" cy="565097"/>
          </a:xfrm>
        </p:grpSpPr>
        <p:pic>
          <p:nvPicPr>
            <p:cNvPr id="9" name="Graphic 8">
              <a:extLst>
                <a:ext uri="{FF2B5EF4-FFF2-40B4-BE49-F238E27FC236}">
                  <a16:creationId xmlns:a16="http://schemas.microsoft.com/office/drawing/2014/main" id="{75C8CC16-DB59-B8F9-A37A-CC93C964E37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7557" y="5058463"/>
              <a:ext cx="429967" cy="565097"/>
            </a:xfrm>
            <a:prstGeom prst="rect">
              <a:avLst/>
            </a:prstGeom>
          </p:spPr>
        </p:pic>
        <p:sp>
          <p:nvSpPr>
            <p:cNvPr id="15" name="Content Placeholder 2">
              <a:extLst>
                <a:ext uri="{FF2B5EF4-FFF2-40B4-BE49-F238E27FC236}">
                  <a16:creationId xmlns:a16="http://schemas.microsoft.com/office/drawing/2014/main" id="{E18E857C-52A7-7F4E-A421-ADC2344DEA8B}"/>
                </a:ext>
              </a:extLst>
            </p:cNvPr>
            <p:cNvSpPr txBox="1">
              <a:spLocks/>
            </p:cNvSpPr>
            <p:nvPr/>
          </p:nvSpPr>
          <p:spPr>
            <a:xfrm>
              <a:off x="826270" y="5058463"/>
              <a:ext cx="3236976" cy="356616"/>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0" dirty="0"/>
                <a:t>Planning</a:t>
              </a:r>
            </a:p>
            <a:p>
              <a:pPr marL="0" indent="0">
                <a:buFont typeface="Arial" panose="020B0604020202020204" pitchFamily="34" charset="0"/>
                <a:buNone/>
              </a:pPr>
              <a:endParaRPr lang="en-US" u="sng" dirty="0"/>
            </a:p>
          </p:txBody>
        </p:sp>
      </p:grpSp>
      <p:sp>
        <p:nvSpPr>
          <p:cNvPr id="23" name="Content Placeholder 2">
            <a:extLst>
              <a:ext uri="{FF2B5EF4-FFF2-40B4-BE49-F238E27FC236}">
                <a16:creationId xmlns:a16="http://schemas.microsoft.com/office/drawing/2014/main" id="{18AE08EB-6153-387B-7CCA-B52C292B2AFF}"/>
              </a:ext>
            </a:extLst>
          </p:cNvPr>
          <p:cNvSpPr txBox="1">
            <a:spLocks/>
          </p:cNvSpPr>
          <p:nvPr/>
        </p:nvSpPr>
        <p:spPr>
          <a:xfrm>
            <a:off x="4818888" y="1234440"/>
            <a:ext cx="5838571" cy="4526280"/>
          </a:xfrm>
          <a:prstGeom prst="rect">
            <a:avLst/>
          </a:prstGeom>
          <a:ln w="5261" cap="flat">
            <a:noFill/>
            <a:prstDash val="solid"/>
            <a:miter/>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Key Spending Requirements</a:t>
            </a:r>
          </a:p>
          <a:p>
            <a:r>
              <a:rPr lang="en-US" sz="2000" b="0" dirty="0"/>
              <a:t>70% of total grant funding must benefit low-and moderate-income (LMI) households or areas.</a:t>
            </a:r>
          </a:p>
          <a:p>
            <a:r>
              <a:rPr lang="en-US" sz="2000" b="0" dirty="0"/>
              <a:t>Must meet one of HUD’s three national objectives:</a:t>
            </a:r>
          </a:p>
          <a:p>
            <a:pPr lvl="2">
              <a:buAutoNum type="arabicPeriod"/>
            </a:pPr>
            <a:r>
              <a:rPr lang="en-US" sz="1800" dirty="0"/>
              <a:t>Benefit LMI</a:t>
            </a:r>
          </a:p>
          <a:p>
            <a:pPr lvl="2">
              <a:buAutoNum type="arabicPeriod"/>
            </a:pPr>
            <a:r>
              <a:rPr lang="en-US" sz="1800" b="0" dirty="0"/>
              <a:t>Eliminate </a:t>
            </a:r>
            <a:r>
              <a:rPr lang="en-US" sz="1800" dirty="0"/>
              <a:t>blight</a:t>
            </a:r>
          </a:p>
          <a:p>
            <a:pPr lvl="2">
              <a:buAutoNum type="arabicPeriod"/>
            </a:pPr>
            <a:r>
              <a:rPr lang="en-US" sz="1800" b="0" dirty="0"/>
              <a:t>Address an urgent need</a:t>
            </a:r>
          </a:p>
          <a:p>
            <a:r>
              <a:rPr lang="en-US" sz="2000" b="0" dirty="0"/>
              <a:t>Must address a direct or indirect impact from Hurricanes Idalia, Helene, or Milton.</a:t>
            </a:r>
          </a:p>
          <a:p>
            <a:r>
              <a:rPr lang="en-US" sz="2000" b="0" dirty="0"/>
              <a:t>Must address an unmet need with no alternative funding source identified.</a:t>
            </a:r>
          </a:p>
        </p:txBody>
      </p:sp>
      <p:sp>
        <p:nvSpPr>
          <p:cNvPr id="25" name="Rectangle 24">
            <a:extLst>
              <a:ext uri="{FF2B5EF4-FFF2-40B4-BE49-F238E27FC236}">
                <a16:creationId xmlns:a16="http://schemas.microsoft.com/office/drawing/2014/main" id="{A6E7A89E-B1C9-67C1-D9FF-D313DEACF283}"/>
              </a:ext>
            </a:extLst>
          </p:cNvPr>
          <p:cNvSpPr/>
          <p:nvPr/>
        </p:nvSpPr>
        <p:spPr>
          <a:xfrm>
            <a:off x="4270248" y="1117618"/>
            <a:ext cx="73152" cy="477971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F247E3-22A3-2562-80A4-FE10B0C8608C}"/>
              </a:ext>
            </a:extLst>
          </p:cNvPr>
          <p:cNvSpPr/>
          <p:nvPr/>
        </p:nvSpPr>
        <p:spPr>
          <a:xfrm rot="16200000">
            <a:off x="6073140" y="-5001242"/>
            <a:ext cx="45719" cy="12192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86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79AF-38C0-C408-B568-50A414BCCA40}"/>
              </a:ext>
            </a:extLst>
          </p:cNvPr>
          <p:cNvSpPr>
            <a:spLocks noGrp="1"/>
          </p:cNvSpPr>
          <p:nvPr>
            <p:ph type="title"/>
          </p:nvPr>
        </p:nvSpPr>
        <p:spPr>
          <a:xfrm>
            <a:off x="615950" y="337693"/>
            <a:ext cx="10737850" cy="1325563"/>
          </a:xfrm>
        </p:spPr>
        <p:txBody>
          <a:bodyPr/>
          <a:lstStyle/>
          <a:p>
            <a:r>
              <a:rPr lang="en-US" dirty="0"/>
              <a:t>Draft Action Plan Methodology</a:t>
            </a:r>
          </a:p>
        </p:txBody>
      </p:sp>
      <p:sp>
        <p:nvSpPr>
          <p:cNvPr id="3" name="Content Placeholder 2">
            <a:extLst>
              <a:ext uri="{FF2B5EF4-FFF2-40B4-BE49-F238E27FC236}">
                <a16:creationId xmlns:a16="http://schemas.microsoft.com/office/drawing/2014/main" id="{D405C2C6-BC11-DC82-94C6-F1AC8F44D69B}"/>
              </a:ext>
            </a:extLst>
          </p:cNvPr>
          <p:cNvSpPr>
            <a:spLocks noGrp="1"/>
          </p:cNvSpPr>
          <p:nvPr>
            <p:ph idx="1"/>
          </p:nvPr>
        </p:nvSpPr>
        <p:spPr>
          <a:xfrm>
            <a:off x="615950" y="1362456"/>
            <a:ext cx="10737850" cy="4350367"/>
          </a:xfrm>
        </p:spPr>
        <p:txBody>
          <a:bodyPr/>
          <a:lstStyle/>
          <a:p>
            <a:pPr marL="0" indent="0">
              <a:buNone/>
            </a:pPr>
            <a:r>
              <a:rPr lang="en-US" sz="2400" b="0" dirty="0"/>
              <a:t>CDBG-DR Action Plans include an unmet needs assessment, a mitigation needs assessment, allocation/award caps, funding criteria, protocols for future amendments – and more. 90 days to deliver Action Plan.</a:t>
            </a:r>
          </a:p>
          <a:p>
            <a:pPr marL="0" indent="0">
              <a:buNone/>
            </a:pPr>
            <a:endParaRPr lang="en-US" sz="100" b="0" dirty="0"/>
          </a:p>
          <a:p>
            <a:pPr marL="0" indent="0">
              <a:buNone/>
            </a:pPr>
            <a:r>
              <a:rPr lang="en-US" sz="2400" b="0" dirty="0"/>
              <a:t>Ultimately, determining how to spend our $585 million CDBG-DR allocation is based on three things:</a:t>
            </a:r>
          </a:p>
          <a:p>
            <a:pPr marL="2800350" lvl="5" indent="-514350">
              <a:lnSpc>
                <a:spcPct val="150000"/>
              </a:lnSpc>
              <a:buFont typeface="+mj-lt"/>
              <a:buAutoNum type="arabicPeriod"/>
            </a:pPr>
            <a:r>
              <a:rPr lang="en-US" sz="2800" b="1" dirty="0">
                <a:solidFill>
                  <a:srgbClr val="58595B"/>
                </a:solidFill>
              </a:rPr>
              <a:t>HUD requirements</a:t>
            </a:r>
          </a:p>
          <a:p>
            <a:pPr marL="2800350" lvl="5" indent="-514350">
              <a:lnSpc>
                <a:spcPct val="150000"/>
              </a:lnSpc>
              <a:buFont typeface="+mj-lt"/>
              <a:buAutoNum type="arabicPeriod"/>
            </a:pPr>
            <a:r>
              <a:rPr lang="en-US" sz="2800" b="1" dirty="0">
                <a:solidFill>
                  <a:srgbClr val="58595B"/>
                </a:solidFill>
              </a:rPr>
              <a:t>Community feedback</a:t>
            </a:r>
          </a:p>
          <a:p>
            <a:pPr marL="2800350" lvl="5" indent="-514350">
              <a:lnSpc>
                <a:spcPct val="150000"/>
              </a:lnSpc>
              <a:buFont typeface="+mj-lt"/>
              <a:buAutoNum type="arabicPeriod"/>
            </a:pPr>
            <a:r>
              <a:rPr lang="en-US" sz="2800" b="1" dirty="0">
                <a:solidFill>
                  <a:srgbClr val="58595B"/>
                </a:solidFill>
              </a:rPr>
              <a:t>Unmet needs data</a:t>
            </a:r>
          </a:p>
          <a:p>
            <a:pPr marL="0" indent="0">
              <a:buNone/>
            </a:pPr>
            <a:endParaRPr lang="en-US" b="0" dirty="0"/>
          </a:p>
          <a:p>
            <a:pPr marL="0" indent="0">
              <a:buNone/>
            </a:pPr>
            <a:endParaRPr lang="en-US" b="0" dirty="0"/>
          </a:p>
        </p:txBody>
      </p:sp>
    </p:spTree>
    <p:extLst>
      <p:ext uri="{BB962C8B-B14F-4D97-AF65-F5344CB8AC3E}">
        <p14:creationId xmlns:p14="http://schemas.microsoft.com/office/powerpoint/2010/main" val="82224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0A5-B548-AD6B-C55F-B0CF508A23CD}"/>
              </a:ext>
            </a:extLst>
          </p:cNvPr>
          <p:cNvSpPr>
            <a:spLocks noGrp="1"/>
          </p:cNvSpPr>
          <p:nvPr>
            <p:ph type="title"/>
          </p:nvPr>
        </p:nvSpPr>
        <p:spPr/>
        <p:txBody>
          <a:bodyPr/>
          <a:lstStyle/>
          <a:p>
            <a:r>
              <a:rPr lang="en-US" dirty="0"/>
              <a:t>To Consult or Not to Consult?</a:t>
            </a:r>
          </a:p>
        </p:txBody>
      </p:sp>
      <p:sp>
        <p:nvSpPr>
          <p:cNvPr id="3" name="Content Placeholder 2">
            <a:extLst>
              <a:ext uri="{FF2B5EF4-FFF2-40B4-BE49-F238E27FC236}">
                <a16:creationId xmlns:a16="http://schemas.microsoft.com/office/drawing/2014/main" id="{A332EF18-B740-4C73-5A2A-F4BC21F53E51}"/>
              </a:ext>
            </a:extLst>
          </p:cNvPr>
          <p:cNvSpPr>
            <a:spLocks noGrp="1"/>
          </p:cNvSpPr>
          <p:nvPr>
            <p:ph idx="1"/>
          </p:nvPr>
        </p:nvSpPr>
        <p:spPr/>
        <p:txBody>
          <a:bodyPr/>
          <a:lstStyle/>
          <a:p>
            <a:r>
              <a:rPr lang="en-US" b="0" dirty="0"/>
              <a:t>Consider the capacity of your Entitlement department; other team members from other areas;</a:t>
            </a:r>
          </a:p>
          <a:p>
            <a:r>
              <a:rPr lang="en-US" b="0" dirty="0"/>
              <a:t>Consider your skillset and knowledge of disaster recovery, mitigation, data analysis</a:t>
            </a:r>
          </a:p>
          <a:p>
            <a:r>
              <a:rPr lang="en-US" b="0" dirty="0"/>
              <a:t>Is your municipality already under contract with a consultant?</a:t>
            </a:r>
          </a:p>
          <a:p>
            <a:r>
              <a:rPr lang="en-US" b="0" dirty="0"/>
              <a:t>Can you divide and conquer?</a:t>
            </a:r>
          </a:p>
        </p:txBody>
      </p:sp>
    </p:spTree>
    <p:extLst>
      <p:ext uri="{BB962C8B-B14F-4D97-AF65-F5344CB8AC3E}">
        <p14:creationId xmlns:p14="http://schemas.microsoft.com/office/powerpoint/2010/main" val="368490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14A1-109F-D87F-D26E-FE7468A33C2B}"/>
              </a:ext>
            </a:extLst>
          </p:cNvPr>
          <p:cNvSpPr>
            <a:spLocks noGrp="1"/>
          </p:cNvSpPr>
          <p:nvPr>
            <p:ph type="title"/>
          </p:nvPr>
        </p:nvSpPr>
        <p:spPr>
          <a:xfrm>
            <a:off x="615950" y="365125"/>
            <a:ext cx="10737850" cy="988187"/>
          </a:xfrm>
        </p:spPr>
        <p:txBody>
          <a:bodyPr/>
          <a:lstStyle/>
          <a:p>
            <a:r>
              <a:rPr lang="en-US" dirty="0"/>
              <a:t>Community Feedback</a:t>
            </a:r>
          </a:p>
        </p:txBody>
      </p:sp>
      <p:sp>
        <p:nvSpPr>
          <p:cNvPr id="3" name="Content Placeholder 2">
            <a:extLst>
              <a:ext uri="{FF2B5EF4-FFF2-40B4-BE49-F238E27FC236}">
                <a16:creationId xmlns:a16="http://schemas.microsoft.com/office/drawing/2014/main" id="{FA749413-C73D-F37E-B062-462B3A07D341}"/>
              </a:ext>
            </a:extLst>
          </p:cNvPr>
          <p:cNvSpPr>
            <a:spLocks noGrp="1"/>
          </p:cNvSpPr>
          <p:nvPr>
            <p:ph idx="1"/>
          </p:nvPr>
        </p:nvSpPr>
        <p:spPr>
          <a:xfrm>
            <a:off x="615950" y="1463040"/>
            <a:ext cx="5693410" cy="4249783"/>
          </a:xfrm>
        </p:spPr>
        <p:txBody>
          <a:bodyPr/>
          <a:lstStyle/>
          <a:p>
            <a:r>
              <a:rPr lang="en-US" b="0" dirty="0"/>
              <a:t>4 Town halls</a:t>
            </a:r>
          </a:p>
          <a:p>
            <a:r>
              <a:rPr lang="en-US" b="0" dirty="0"/>
              <a:t>3 Public Hearings</a:t>
            </a:r>
          </a:p>
          <a:p>
            <a:r>
              <a:rPr lang="en-US" b="0" dirty="0"/>
              <a:t>Community needs survey</a:t>
            </a:r>
          </a:p>
          <a:p>
            <a:r>
              <a:rPr lang="en-US" b="0" dirty="0"/>
              <a:t>Interactive budget game</a:t>
            </a:r>
          </a:p>
          <a:p>
            <a:r>
              <a:rPr lang="en-US" b="0" dirty="0"/>
              <a:t>Meetings with municipalities</a:t>
            </a:r>
          </a:p>
          <a:p>
            <a:r>
              <a:rPr lang="en-US" b="0" dirty="0"/>
              <a:t>Stakeholder meetings with chambers of commerce, non-profits, etc.</a:t>
            </a:r>
          </a:p>
          <a:p>
            <a:endParaRPr lang="en-US" b="0" dirty="0"/>
          </a:p>
        </p:txBody>
      </p:sp>
      <p:pic>
        <p:nvPicPr>
          <p:cNvPr id="4" name="Picture 3" descr="A group of people in a room&#10;&#10;AI-generated content may be incorrect.">
            <a:extLst>
              <a:ext uri="{FF2B5EF4-FFF2-40B4-BE49-F238E27FC236}">
                <a16:creationId xmlns:a16="http://schemas.microsoft.com/office/drawing/2014/main" id="{522F77EF-48B6-3720-E54C-B7B3CF707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017" y="220917"/>
            <a:ext cx="3497355" cy="2622867"/>
          </a:xfrm>
          <a:prstGeom prst="rect">
            <a:avLst/>
          </a:prstGeom>
          <a:ln>
            <a:solidFill>
              <a:schemeClr val="tx1"/>
            </a:solidFill>
          </a:ln>
        </p:spPr>
      </p:pic>
      <p:pic>
        <p:nvPicPr>
          <p:cNvPr id="5" name="Picture 4">
            <a:extLst>
              <a:ext uri="{FF2B5EF4-FFF2-40B4-BE49-F238E27FC236}">
                <a16:creationId xmlns:a16="http://schemas.microsoft.com/office/drawing/2014/main" id="{3EEA8E7D-8CF1-DDA3-95B5-AAC3CBA81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17" y="3086378"/>
            <a:ext cx="3497355" cy="2626445"/>
          </a:xfrm>
          <a:prstGeom prst="rect">
            <a:avLst/>
          </a:prstGeom>
          <a:ln>
            <a:solidFill>
              <a:schemeClr val="tx1"/>
            </a:solidFill>
          </a:ln>
        </p:spPr>
      </p:pic>
    </p:spTree>
    <p:extLst>
      <p:ext uri="{BB962C8B-B14F-4D97-AF65-F5344CB8AC3E}">
        <p14:creationId xmlns:p14="http://schemas.microsoft.com/office/powerpoint/2010/main" val="325148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7C28-DA6C-00A4-014D-FC8A6123BAA2}"/>
              </a:ext>
            </a:extLst>
          </p:cNvPr>
          <p:cNvSpPr>
            <a:spLocks noGrp="1"/>
          </p:cNvSpPr>
          <p:nvPr>
            <p:ph type="title"/>
          </p:nvPr>
        </p:nvSpPr>
        <p:spPr/>
        <p:txBody>
          <a:bodyPr/>
          <a:lstStyle/>
          <a:p>
            <a:r>
              <a:rPr lang="en-US" dirty="0"/>
              <a:t>Community Feedback </a:t>
            </a:r>
            <a:r>
              <a:rPr lang="en-US" sz="3200" dirty="0"/>
              <a:t>(cont.)</a:t>
            </a:r>
            <a:endParaRPr lang="en-US" dirty="0"/>
          </a:p>
        </p:txBody>
      </p:sp>
      <p:sp>
        <p:nvSpPr>
          <p:cNvPr id="3" name="Content Placeholder 2">
            <a:extLst>
              <a:ext uri="{FF2B5EF4-FFF2-40B4-BE49-F238E27FC236}">
                <a16:creationId xmlns:a16="http://schemas.microsoft.com/office/drawing/2014/main" id="{BF9A1328-2DCA-957D-F8DD-AA8464E952E9}"/>
              </a:ext>
            </a:extLst>
          </p:cNvPr>
          <p:cNvSpPr>
            <a:spLocks noGrp="1"/>
          </p:cNvSpPr>
          <p:nvPr>
            <p:ph idx="1"/>
          </p:nvPr>
        </p:nvSpPr>
        <p:spPr>
          <a:xfrm>
            <a:off x="615950" y="1243584"/>
            <a:ext cx="10737850" cy="4469239"/>
          </a:xfrm>
        </p:spPr>
        <p:txBody>
          <a:bodyPr/>
          <a:lstStyle/>
          <a:p>
            <a:r>
              <a:rPr lang="en-US" b="0" dirty="0"/>
              <a:t>The two CDBG-DR categories that received the most community support were </a:t>
            </a:r>
            <a:r>
              <a:rPr lang="en-US" b="0" i="1" dirty="0"/>
              <a:t>housing</a:t>
            </a:r>
            <a:r>
              <a:rPr lang="en-US" b="0" dirty="0"/>
              <a:t> and </a:t>
            </a:r>
            <a:r>
              <a:rPr lang="en-US" b="0" i="1" dirty="0"/>
              <a:t>infrastructure</a:t>
            </a:r>
            <a:r>
              <a:rPr lang="en-US" b="0" dirty="0"/>
              <a:t>.</a:t>
            </a:r>
            <a:endParaRPr lang="en-US" b="0" i="1" dirty="0"/>
          </a:p>
          <a:p>
            <a:pPr marL="0" indent="0">
              <a:buNone/>
            </a:pPr>
            <a:endParaRPr lang="en-US" b="0" i="1" dirty="0"/>
          </a:p>
        </p:txBody>
      </p:sp>
      <p:pic>
        <p:nvPicPr>
          <p:cNvPr id="5" name="Picture 4">
            <a:extLst>
              <a:ext uri="{FF2B5EF4-FFF2-40B4-BE49-F238E27FC236}">
                <a16:creationId xmlns:a16="http://schemas.microsoft.com/office/drawing/2014/main" id="{26D1484A-7350-C004-03A7-C7F5D0EBB1F8}"/>
              </a:ext>
            </a:extLst>
          </p:cNvPr>
          <p:cNvPicPr>
            <a:picLocks noChangeAspect="1"/>
          </p:cNvPicPr>
          <p:nvPr/>
        </p:nvPicPr>
        <p:blipFill>
          <a:blip r:embed="rId3"/>
          <a:stretch>
            <a:fillRect/>
          </a:stretch>
        </p:blipFill>
        <p:spPr>
          <a:xfrm>
            <a:off x="6784377" y="2692287"/>
            <a:ext cx="4633431" cy="2922129"/>
          </a:xfrm>
          <a:prstGeom prst="rect">
            <a:avLst/>
          </a:prstGeom>
        </p:spPr>
      </p:pic>
      <p:pic>
        <p:nvPicPr>
          <p:cNvPr id="7" name="Picture 6">
            <a:extLst>
              <a:ext uri="{FF2B5EF4-FFF2-40B4-BE49-F238E27FC236}">
                <a16:creationId xmlns:a16="http://schemas.microsoft.com/office/drawing/2014/main" id="{75FE193B-3087-DCB0-5D63-54E8A96C3E6B}"/>
              </a:ext>
            </a:extLst>
          </p:cNvPr>
          <p:cNvPicPr>
            <a:picLocks noChangeAspect="1"/>
          </p:cNvPicPr>
          <p:nvPr/>
        </p:nvPicPr>
        <p:blipFill>
          <a:blip r:embed="rId4"/>
          <a:stretch>
            <a:fillRect/>
          </a:stretch>
        </p:blipFill>
        <p:spPr>
          <a:xfrm>
            <a:off x="242977" y="2653741"/>
            <a:ext cx="5853023" cy="2960674"/>
          </a:xfrm>
          <a:prstGeom prst="rect">
            <a:avLst/>
          </a:prstGeom>
        </p:spPr>
      </p:pic>
      <p:sp>
        <p:nvSpPr>
          <p:cNvPr id="9" name="TextBox 8">
            <a:extLst>
              <a:ext uri="{FF2B5EF4-FFF2-40B4-BE49-F238E27FC236}">
                <a16:creationId xmlns:a16="http://schemas.microsoft.com/office/drawing/2014/main" id="{33DE07AF-40E3-2FC7-E54F-DE6449B9DEEA}"/>
              </a:ext>
            </a:extLst>
          </p:cNvPr>
          <p:cNvSpPr txBox="1"/>
          <p:nvPr/>
        </p:nvSpPr>
        <p:spPr>
          <a:xfrm>
            <a:off x="274981" y="2362181"/>
            <a:ext cx="5853022" cy="369332"/>
          </a:xfrm>
          <a:prstGeom prst="rect">
            <a:avLst/>
          </a:prstGeom>
          <a:noFill/>
        </p:spPr>
        <p:txBody>
          <a:bodyPr wrap="square" rtlCol="0">
            <a:spAutoFit/>
          </a:bodyPr>
          <a:lstStyle/>
          <a:p>
            <a:pPr algn="ctr"/>
            <a:r>
              <a:rPr lang="en-US" b="1" dirty="0">
                <a:solidFill>
                  <a:srgbClr val="58595B"/>
                </a:solidFill>
              </a:rPr>
              <a:t>Community Needs Survey Results</a:t>
            </a:r>
          </a:p>
        </p:txBody>
      </p:sp>
      <p:sp>
        <p:nvSpPr>
          <p:cNvPr id="10" name="TextBox 9">
            <a:extLst>
              <a:ext uri="{FF2B5EF4-FFF2-40B4-BE49-F238E27FC236}">
                <a16:creationId xmlns:a16="http://schemas.microsoft.com/office/drawing/2014/main" id="{400919F3-8CC9-F9B7-E763-9CDDBB485368}"/>
              </a:ext>
            </a:extLst>
          </p:cNvPr>
          <p:cNvSpPr txBox="1"/>
          <p:nvPr/>
        </p:nvSpPr>
        <p:spPr>
          <a:xfrm>
            <a:off x="6784377" y="2357784"/>
            <a:ext cx="4633431" cy="369332"/>
          </a:xfrm>
          <a:prstGeom prst="rect">
            <a:avLst/>
          </a:prstGeom>
          <a:noFill/>
        </p:spPr>
        <p:txBody>
          <a:bodyPr wrap="square" rtlCol="0">
            <a:spAutoFit/>
          </a:bodyPr>
          <a:lstStyle/>
          <a:p>
            <a:pPr algn="ctr"/>
            <a:r>
              <a:rPr lang="en-US" b="1" dirty="0">
                <a:solidFill>
                  <a:srgbClr val="58595B"/>
                </a:solidFill>
              </a:rPr>
              <a:t>Interactive Budget Game Results</a:t>
            </a:r>
          </a:p>
        </p:txBody>
      </p:sp>
    </p:spTree>
    <p:extLst>
      <p:ext uri="{BB962C8B-B14F-4D97-AF65-F5344CB8AC3E}">
        <p14:creationId xmlns:p14="http://schemas.microsoft.com/office/powerpoint/2010/main" val="214950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937-0739-EA9A-EF04-3055A04C68FB}"/>
              </a:ext>
            </a:extLst>
          </p:cNvPr>
          <p:cNvSpPr>
            <a:spLocks noGrp="1"/>
          </p:cNvSpPr>
          <p:nvPr>
            <p:ph type="title"/>
          </p:nvPr>
        </p:nvSpPr>
        <p:spPr/>
        <p:txBody>
          <a:bodyPr/>
          <a:lstStyle/>
          <a:p>
            <a:r>
              <a:rPr lang="en-US" dirty="0"/>
              <a:t>Unmet Needs Data</a:t>
            </a:r>
          </a:p>
        </p:txBody>
      </p:sp>
      <p:sp>
        <p:nvSpPr>
          <p:cNvPr id="3" name="Content Placeholder 2">
            <a:extLst>
              <a:ext uri="{FF2B5EF4-FFF2-40B4-BE49-F238E27FC236}">
                <a16:creationId xmlns:a16="http://schemas.microsoft.com/office/drawing/2014/main" id="{4178ED0F-C464-EB26-1EC2-1458421B87C9}"/>
              </a:ext>
            </a:extLst>
          </p:cNvPr>
          <p:cNvSpPr>
            <a:spLocks noGrp="1"/>
          </p:cNvSpPr>
          <p:nvPr>
            <p:ph idx="1"/>
          </p:nvPr>
        </p:nvSpPr>
        <p:spPr>
          <a:xfrm>
            <a:off x="615950" y="1225296"/>
            <a:ext cx="10737850" cy="4764024"/>
          </a:xfrm>
        </p:spPr>
        <p:txBody>
          <a:bodyPr/>
          <a:lstStyle/>
          <a:p>
            <a:r>
              <a:rPr lang="en-US" sz="2400" b="0" dirty="0"/>
              <a:t>Based on data from FEMA, SBA, HUD, NFIP, Pasco County, and our municipalities:</a:t>
            </a:r>
          </a:p>
          <a:p>
            <a:endParaRPr lang="en-US" sz="2400" b="0" dirty="0"/>
          </a:p>
          <a:p>
            <a:endParaRPr lang="en-US" sz="2400" b="0" dirty="0"/>
          </a:p>
          <a:p>
            <a:endParaRPr lang="en-US" sz="2400" b="0" dirty="0"/>
          </a:p>
          <a:p>
            <a:endParaRPr lang="en-US" sz="2400" b="0" dirty="0"/>
          </a:p>
          <a:p>
            <a:r>
              <a:rPr lang="en-US" sz="2400" b="0" dirty="0"/>
              <a:t>Unmet needs data focuses on HUD’s three “core aspects of recovery” – housing, infrastructure, economy – rather than CDBG-DR’s six eligible use categories. </a:t>
            </a:r>
          </a:p>
          <a:p>
            <a:r>
              <a:rPr lang="en-US" sz="2400" b="0" dirty="0"/>
              <a:t>“Estimated Impact” numbers are based on insurance claims and FEMA reporting. “Funds Available” are based claims and assistance paid out. </a:t>
            </a:r>
          </a:p>
          <a:p>
            <a:pPr marL="0" indent="0">
              <a:buNone/>
            </a:pPr>
            <a:endParaRPr lang="en-US" sz="2400" b="0" dirty="0"/>
          </a:p>
        </p:txBody>
      </p:sp>
      <p:pic>
        <p:nvPicPr>
          <p:cNvPr id="4" name="Picture 3">
            <a:extLst>
              <a:ext uri="{FF2B5EF4-FFF2-40B4-BE49-F238E27FC236}">
                <a16:creationId xmlns:a16="http://schemas.microsoft.com/office/drawing/2014/main" id="{95B385FD-B883-4404-1318-EA609957E70A}"/>
              </a:ext>
            </a:extLst>
          </p:cNvPr>
          <p:cNvPicPr>
            <a:picLocks noChangeAspect="1"/>
          </p:cNvPicPr>
          <p:nvPr/>
        </p:nvPicPr>
        <p:blipFill>
          <a:blip r:embed="rId3"/>
          <a:stretch>
            <a:fillRect/>
          </a:stretch>
        </p:blipFill>
        <p:spPr>
          <a:xfrm>
            <a:off x="901080" y="2044540"/>
            <a:ext cx="10167590" cy="1442412"/>
          </a:xfrm>
          <a:prstGeom prst="rect">
            <a:avLst/>
          </a:prstGeom>
        </p:spPr>
      </p:pic>
    </p:spTree>
    <p:extLst>
      <p:ext uri="{BB962C8B-B14F-4D97-AF65-F5344CB8AC3E}">
        <p14:creationId xmlns:p14="http://schemas.microsoft.com/office/powerpoint/2010/main" val="25967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2587</TotalTime>
  <Words>1348</Words>
  <Application>Microsoft Office PowerPoint</Application>
  <PresentationFormat>Widescreen</PresentationFormat>
  <Paragraphs>238</Paragraphs>
  <Slides>19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Aptos</vt:lpstr>
      <vt:lpstr>Aptos Narrow</vt:lpstr>
      <vt:lpstr>Arial</vt:lpstr>
      <vt:lpstr>Office Theme</vt:lpstr>
      <vt:lpstr>1_Custom Design</vt:lpstr>
      <vt:lpstr>2_Custom Design</vt:lpstr>
      <vt:lpstr>PowerPoint Presentation</vt:lpstr>
      <vt:lpstr>Impact Overview</vt:lpstr>
      <vt:lpstr>Introduction to CDBG-DR</vt:lpstr>
      <vt:lpstr>CDBG-DR Program Basics</vt:lpstr>
      <vt:lpstr>Draft Action Plan Methodology</vt:lpstr>
      <vt:lpstr>To Consult or Not to Consult?</vt:lpstr>
      <vt:lpstr>Community Feedback</vt:lpstr>
      <vt:lpstr>Community Feedback (cont.)</vt:lpstr>
      <vt:lpstr>Unmet Needs Data</vt:lpstr>
      <vt:lpstr>Draft Action Plan – Program Allocations</vt:lpstr>
      <vt:lpstr>Program Specifics - Housing</vt:lpstr>
      <vt:lpstr>Program Specifics - Housing</vt:lpstr>
      <vt:lpstr>Program Specifics - Infrastructure</vt:lpstr>
      <vt:lpstr>Program Specifics – Economic Revitalization and Public Services  </vt:lpstr>
      <vt:lpstr>Program Specifics – Mitigation</vt:lpstr>
      <vt:lpstr>Program Specifics – Planning and Admin</vt:lpstr>
      <vt:lpstr>Upcoming Timeline</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Course Title Here</dc:title>
  <dc:creator>Armando Feijoo</dc:creator>
  <cp:lastModifiedBy>Marcy A. Esbjerg</cp:lastModifiedBy>
  <cp:revision>178</cp:revision>
  <cp:lastPrinted>2025-05-09T12:34:41Z</cp:lastPrinted>
  <dcterms:created xsi:type="dcterms:W3CDTF">2025-04-14T11:08:22Z</dcterms:created>
  <dcterms:modified xsi:type="dcterms:W3CDTF">2025-06-04T17:43:54Z</dcterms:modified>
</cp:coreProperties>
</file>